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0" r:id="rId3"/>
    <p:sldId id="271" r:id="rId4"/>
    <p:sldId id="272" r:id="rId5"/>
    <p:sldId id="257" r:id="rId6"/>
    <p:sldId id="259" r:id="rId7"/>
    <p:sldId id="258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3" r:id="rId1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96" autoAdjust="0"/>
    <p:restoredTop sz="94660"/>
  </p:normalViewPr>
  <p:slideViewPr>
    <p:cSldViewPr snapToGrid="0">
      <p:cViewPr varScale="1">
        <p:scale>
          <a:sx n="70" d="100"/>
          <a:sy n="70" d="100"/>
        </p:scale>
        <p:origin x="97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5A8CA-CE90-46B7-8208-098927889BE6}" type="datetimeFigureOut">
              <a:rPr lang="es-ES" smtClean="0"/>
              <a:t>14/09/2019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01AD87-579B-4297-AD25-416E8CD039D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1641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1AD87-579B-4297-AD25-416E8CD039D7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6406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1AD87-579B-4297-AD25-416E8CD039D7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3829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1AD87-579B-4297-AD25-416E8CD039D7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74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599E-0A81-4906-994E-FF7B9597E1A4}" type="datetimeFigureOut">
              <a:rPr lang="es-ES" smtClean="0"/>
              <a:t>14/09/2019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F3AB-96B6-4687-B38C-541778E702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2721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599E-0A81-4906-994E-FF7B9597E1A4}" type="datetimeFigureOut">
              <a:rPr lang="es-ES" smtClean="0"/>
              <a:t>14/09/2019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F3AB-96B6-4687-B38C-541778E702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1579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599E-0A81-4906-994E-FF7B9597E1A4}" type="datetimeFigureOut">
              <a:rPr lang="es-ES" smtClean="0"/>
              <a:t>14/09/2019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F3AB-96B6-4687-B38C-541778E702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2293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599E-0A81-4906-994E-FF7B9597E1A4}" type="datetimeFigureOut">
              <a:rPr lang="es-ES" smtClean="0"/>
              <a:t>14/09/2019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F3AB-96B6-4687-B38C-541778E702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5480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599E-0A81-4906-994E-FF7B9597E1A4}" type="datetimeFigureOut">
              <a:rPr lang="es-ES" smtClean="0"/>
              <a:t>14/09/2019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F3AB-96B6-4687-B38C-541778E702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4163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599E-0A81-4906-994E-FF7B9597E1A4}" type="datetimeFigureOut">
              <a:rPr lang="es-ES" smtClean="0"/>
              <a:t>14/09/2019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F3AB-96B6-4687-B38C-541778E702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6501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599E-0A81-4906-994E-FF7B9597E1A4}" type="datetimeFigureOut">
              <a:rPr lang="es-ES" smtClean="0"/>
              <a:t>14/09/2019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F3AB-96B6-4687-B38C-541778E702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8247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599E-0A81-4906-994E-FF7B9597E1A4}" type="datetimeFigureOut">
              <a:rPr lang="es-ES" smtClean="0"/>
              <a:t>14/09/2019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F3AB-96B6-4687-B38C-541778E702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2481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599E-0A81-4906-994E-FF7B9597E1A4}" type="datetimeFigureOut">
              <a:rPr lang="es-ES" smtClean="0"/>
              <a:t>14/09/2019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F3AB-96B6-4687-B38C-541778E702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9822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599E-0A81-4906-994E-FF7B9597E1A4}" type="datetimeFigureOut">
              <a:rPr lang="es-ES" smtClean="0"/>
              <a:t>14/09/2019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F3AB-96B6-4687-B38C-541778E702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6315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599E-0A81-4906-994E-FF7B9597E1A4}" type="datetimeFigureOut">
              <a:rPr lang="es-ES" smtClean="0"/>
              <a:t>14/09/2019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F3AB-96B6-4687-B38C-541778E702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2702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E599E-0A81-4906-994E-FF7B9597E1A4}" type="datetimeFigureOut">
              <a:rPr lang="es-ES" smtClean="0"/>
              <a:t>14/09/2019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4F3AB-96B6-4687-B38C-541778E702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279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78302" y="1055077"/>
            <a:ext cx="568334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TEMA 2</a:t>
            </a:r>
          </a:p>
          <a:p>
            <a:pPr algn="ctr"/>
            <a:endParaRPr lang="es-E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s-E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Península Ibérica en la Edad</a:t>
            </a:r>
          </a:p>
          <a:p>
            <a:pPr algn="ctr"/>
            <a:r>
              <a:rPr lang="es-E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Media: Al-</a:t>
            </a:r>
            <a:r>
              <a:rPr lang="es-E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Andalus</a:t>
            </a:r>
            <a:endParaRPr lang="es-E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https://2.bp.blogspot.com/-tCVzUfOtEio/Vw--nW-k0GI/AAAAAAAAHHU/Ae7GC75x_pcQkJbwMMOs6f72hrFI39NCwCLcB/s400/Don%2BRodrigo%2By%2BTari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552" y="0"/>
            <a:ext cx="5342448" cy="610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6849552" y="6105655"/>
            <a:ext cx="5342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b="1" dirty="0">
                <a:latin typeface="Cambria" panose="02040503050406030204" pitchFamily="18" charset="0"/>
                <a:ea typeface="Cambria" panose="02040503050406030204" pitchFamily="18" charset="0"/>
              </a:rPr>
              <a:t>En esta miniatura de las Semblanzas de Reyes aparecen don Rodrigo, a la izquierda, y su rival </a:t>
            </a:r>
            <a:r>
              <a:rPr lang="es-E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Tariq</a:t>
            </a:r>
            <a:r>
              <a:rPr lang="es-ES" sz="1200" b="1" dirty="0">
                <a:latin typeface="Cambria" panose="02040503050406030204" pitchFamily="18" charset="0"/>
                <a:ea typeface="Cambria" panose="02040503050406030204" pitchFamily="18" charset="0"/>
              </a:rPr>
              <a:t>. Manuscrito del siglo XI conservado en la Biblioteca Nacional, Madrid.</a:t>
            </a:r>
          </a:p>
        </p:txBody>
      </p:sp>
    </p:spTree>
    <p:extLst>
      <p:ext uri="{BB962C8B-B14F-4D97-AF65-F5344CB8AC3E}">
        <p14:creationId xmlns:p14="http://schemas.microsoft.com/office/powerpoint/2010/main" val="1329984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76664" y="415726"/>
            <a:ext cx="459075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Continuó el poderío califal bajo su hijo </a:t>
            </a:r>
            <a:r>
              <a:rPr lang="es-ES" b="1" dirty="0" err="1">
                <a:latin typeface="Cambria" panose="02040503050406030204" pitchFamily="18" charset="0"/>
                <a:ea typeface="Cambria" panose="02040503050406030204" pitchFamily="18" charset="0"/>
              </a:rPr>
              <a:t>Alhaken</a:t>
            </a: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 II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, protector de las artes y las letras. Le sucede </a:t>
            </a:r>
            <a:r>
              <a:rPr lang="es-ES" b="1" dirty="0" err="1">
                <a:latin typeface="Cambria" panose="02040503050406030204" pitchFamily="18" charset="0"/>
                <a:ea typeface="Cambria" panose="02040503050406030204" pitchFamily="18" charset="0"/>
              </a:rPr>
              <a:t>Hixem</a:t>
            </a: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 II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, el cual dejó el gobierno en cargo de </a:t>
            </a: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Almanzor. </a:t>
            </a:r>
          </a:p>
          <a:p>
            <a:pPr algn="just">
              <a:lnSpc>
                <a:spcPct val="150000"/>
              </a:lnSpc>
            </a:pPr>
            <a:endParaRPr lang="es-E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Éste realizó campañas contra los cristianos, arrasando iglesias y monasterios. León, Barcelona y Santiago de Compostela fueron destruidos. </a:t>
            </a:r>
          </a:p>
          <a:p>
            <a:pPr algn="just">
              <a:lnSpc>
                <a:spcPct val="150000"/>
              </a:lnSpc>
            </a:pPr>
            <a:endParaRPr lang="es-E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En 1002 muere Almanzor 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por las heridas de la batalla de </a:t>
            </a:r>
            <a:r>
              <a:rPr lang="es-ES" dirty="0" err="1">
                <a:latin typeface="Cambria" panose="02040503050406030204" pitchFamily="18" charset="0"/>
                <a:ea typeface="Cambria" panose="02040503050406030204" pitchFamily="18" charset="0"/>
              </a:rPr>
              <a:t>Calatañazor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 y el califato entra en crisis. </a:t>
            </a:r>
            <a:endParaRPr lang="es-ES" dirty="0"/>
          </a:p>
        </p:txBody>
      </p:sp>
      <p:pic>
        <p:nvPicPr>
          <p:cNvPr id="3074" name="Picture 2" descr="Almanzor la conquista del po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59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747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18781" y="276050"/>
            <a:ext cx="3965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d) Los reinos de taifas (1031-1090).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18781" y="908095"/>
            <a:ext cx="4504911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Al-</a:t>
            </a:r>
            <a:r>
              <a:rPr lang="es-ES" dirty="0" err="1">
                <a:latin typeface="Cambria" panose="02040503050406030204" pitchFamily="18" charset="0"/>
                <a:ea typeface="Cambria" panose="02040503050406030204" pitchFamily="18" charset="0"/>
              </a:rPr>
              <a:t>Andalus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 se divide en pequeños reinos, llamados taifas. </a:t>
            </a:r>
          </a:p>
          <a:p>
            <a:pPr algn="just">
              <a:lnSpc>
                <a:spcPct val="150000"/>
              </a:lnSpc>
            </a:pP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Estos reinos buscaron el apoyo de los reyes cristianos y éstos, a cambio, les impusieron tributos </a:t>
            </a: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(parias) 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a cambio de la paz. </a:t>
            </a:r>
          </a:p>
          <a:p>
            <a:pPr algn="just">
              <a:lnSpc>
                <a:spcPct val="150000"/>
              </a:lnSpc>
            </a:pPr>
            <a:endParaRPr lang="es-E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En 1085 Alfonso VI conquista Toledo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. Los reyes taifas pidieron ayuda a los almorávides del norte de África: </a:t>
            </a:r>
            <a:r>
              <a:rPr lang="es-ES" dirty="0" err="1">
                <a:latin typeface="Cambria" panose="02040503050406030204" pitchFamily="18" charset="0"/>
                <a:ea typeface="Cambria" panose="02040503050406030204" pitchFamily="18" charset="0"/>
              </a:rPr>
              <a:t>Yusuf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, al frente del ejercito bereber, y </a:t>
            </a:r>
            <a:r>
              <a:rPr lang="es-ES" dirty="0" err="1">
                <a:latin typeface="Cambria" panose="02040503050406030204" pitchFamily="18" charset="0"/>
                <a:ea typeface="Cambria" panose="02040503050406030204" pitchFamily="18" charset="0"/>
              </a:rPr>
              <a:t>Motamid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, rey de Sevilla, derrota Alfonso VI en </a:t>
            </a:r>
            <a:r>
              <a:rPr lang="es-ES" b="1" dirty="0" err="1">
                <a:latin typeface="Cambria" panose="02040503050406030204" pitchFamily="18" charset="0"/>
                <a:ea typeface="Cambria" panose="02040503050406030204" pitchFamily="18" charset="0"/>
              </a:rPr>
              <a:t>Zalaca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197" y="397760"/>
            <a:ext cx="7103803" cy="603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09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75292" y="388593"/>
            <a:ext cx="4471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e) Las invasiones africanas (1090-1236).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375292" y="1237840"/>
            <a:ext cx="575595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En 1118 </a:t>
            </a: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Alfonso I el Batallador 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conquista Zaragoza. A mediados del siglo XII, al-</a:t>
            </a:r>
            <a:r>
              <a:rPr lang="es-ES" dirty="0" err="1">
                <a:latin typeface="Cambria" panose="02040503050406030204" pitchFamily="18" charset="0"/>
                <a:ea typeface="Cambria" panose="02040503050406030204" pitchFamily="18" charset="0"/>
              </a:rPr>
              <a:t>Andalus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 volvía a fragmentarse con la aparición de los </a:t>
            </a: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segundos reinos de taifas. </a:t>
            </a:r>
          </a:p>
          <a:p>
            <a:pPr algn="just">
              <a:lnSpc>
                <a:spcPct val="150000"/>
              </a:lnSpc>
            </a:pPr>
            <a:endParaRPr lang="es-ES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Los almohades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, que habían sustituido a los almorávides en el norte de África, vencen a Alfonso VIII en la </a:t>
            </a: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batalla de Alarcos 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(1195) pero fueron derrotados en la </a:t>
            </a: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batalla de las Navas de Tolosa 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(1212), proclamándose las </a:t>
            </a: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terceras taifas independientes. </a:t>
            </a:r>
          </a:p>
          <a:p>
            <a:pPr algn="just">
              <a:lnSpc>
                <a:spcPct val="150000"/>
              </a:lnSpc>
            </a:pPr>
            <a:endParaRPr lang="es-ES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Los cristianos conquistaron todas las taifas menos Granada.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1246" y="1445589"/>
            <a:ext cx="5946531" cy="445989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609547" y="5969454"/>
            <a:ext cx="4989928" cy="287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latin typeface="Cambria" panose="02040503050406030204" pitchFamily="18" charset="0"/>
                <a:ea typeface="Cambria" panose="02040503050406030204" pitchFamily="18" charset="0"/>
              </a:rPr>
              <a:t>A los Tuaregs actuales se les suele comparar con los antiguos almorávides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75292" y="730009"/>
            <a:ext cx="1151190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Los almorávides 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acaban con las taifas y unifican al-</a:t>
            </a:r>
            <a:r>
              <a:rPr lang="es-ES" dirty="0" err="1">
                <a:latin typeface="Cambria" panose="02040503050406030204" pitchFamily="18" charset="0"/>
                <a:ea typeface="Cambria" panose="02040503050406030204" pitchFamily="18" charset="0"/>
              </a:rPr>
              <a:t>Andalus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, frenando de este modo a los cristianos. </a:t>
            </a:r>
          </a:p>
        </p:txBody>
      </p:sp>
    </p:spTree>
    <p:extLst>
      <p:ext uri="{BB962C8B-B14F-4D97-AF65-F5344CB8AC3E}">
        <p14:creationId xmlns:p14="http://schemas.microsoft.com/office/powerpoint/2010/main" val="270798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72424" y="304186"/>
            <a:ext cx="4696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f) El reino nazarí de Granada (1236-1492).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977" y="1596848"/>
            <a:ext cx="7772611" cy="516878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72424" y="673518"/>
            <a:ext cx="11331896" cy="87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Fue fundado por Mohamed ben </a:t>
            </a:r>
            <a:r>
              <a:rPr lang="es-ES" dirty="0" err="1">
                <a:latin typeface="Cambria" panose="02040503050406030204" pitchFamily="18" charset="0"/>
                <a:ea typeface="Cambria" panose="02040503050406030204" pitchFamily="18" charset="0"/>
              </a:rPr>
              <a:t>Naser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. Al principio pagaban parias a Castilla y ayudaron en la conquista de Córdoba. Después de la crisis económica del siglo XIV en Castilla, los Reyes Católicos conquistan Granada en 1492.</a:t>
            </a:r>
          </a:p>
        </p:txBody>
      </p:sp>
    </p:spTree>
    <p:extLst>
      <p:ext uri="{BB962C8B-B14F-4D97-AF65-F5344CB8AC3E}">
        <p14:creationId xmlns:p14="http://schemas.microsoft.com/office/powerpoint/2010/main" val="4289977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94488" y="304186"/>
            <a:ext cx="1589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3. ECONOMÍA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394488" y="782488"/>
            <a:ext cx="1657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a) Agricultura.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4488" y="1260790"/>
            <a:ext cx="516225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Era muy desarrollada. Se sigue con la trilogía mediterránea, exportando trigo y aceite y consumiendo vino. Además, perfeccionan los sistemas de regadío e introducen el arroz, el azafrán, el algodón y la caña de azúcar.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461" y="304187"/>
            <a:ext cx="5704043" cy="62744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3421" t="9869" r="2196" b="5316"/>
          <a:stretch/>
        </p:blipFill>
        <p:spPr>
          <a:xfrm>
            <a:off x="1311442" y="3690918"/>
            <a:ext cx="3368842" cy="214439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984154" y="5969713"/>
            <a:ext cx="14830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>
                <a:latin typeface="Cambria" panose="02040503050406030204" pitchFamily="18" charset="0"/>
                <a:ea typeface="Cambria" panose="02040503050406030204" pitchFamily="18" charset="0"/>
              </a:rPr>
              <a:t>Noria árabe. Murcia</a:t>
            </a:r>
          </a:p>
        </p:txBody>
      </p:sp>
    </p:spTree>
    <p:extLst>
      <p:ext uri="{BB962C8B-B14F-4D97-AF65-F5344CB8AC3E}">
        <p14:creationId xmlns:p14="http://schemas.microsoft.com/office/powerpoint/2010/main" val="2754627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26332" y="346389"/>
            <a:ext cx="2536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b) Industria y comercio.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326332" y="715721"/>
            <a:ext cx="62854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En la artesanía destacan los talleres que fabrican artículos de lujo. Además, se controlaban rutas de oro del Sudán y este oro sería la base de un sólido sistema monetario. El comercio andalusí tuvo mucha importancia.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3023" y="346389"/>
            <a:ext cx="3697950" cy="510530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8033023" y="5451698"/>
            <a:ext cx="38639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>
                <a:latin typeface="Cambria" panose="02040503050406030204" pitchFamily="18" charset="0"/>
                <a:ea typeface="Cambria" panose="02040503050406030204" pitchFamily="18" charset="0"/>
              </a:rPr>
              <a:t>Trabajo de filigrana. Bote de marfil del príncipe al-</a:t>
            </a:r>
            <a:r>
              <a:rPr lang="es-E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Mughira</a:t>
            </a:r>
            <a:r>
              <a:rPr lang="es-ES" sz="1200" dirty="0">
                <a:latin typeface="Cambria" panose="02040503050406030204" pitchFamily="18" charset="0"/>
                <a:ea typeface="Cambria" panose="02040503050406030204" pitchFamily="18" charset="0"/>
              </a:rPr>
              <a:t> procedente de </a:t>
            </a:r>
            <a:r>
              <a:rPr lang="es-E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Madinat</a:t>
            </a:r>
            <a:r>
              <a:rPr lang="es-ES" sz="1200" dirty="0">
                <a:latin typeface="Cambria" panose="02040503050406030204" pitchFamily="18" charset="0"/>
                <a:ea typeface="Cambria" panose="02040503050406030204" pitchFamily="18" charset="0"/>
              </a:rPr>
              <a:t> al-</a:t>
            </a:r>
            <a:r>
              <a:rPr lang="es-E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Zahra</a:t>
            </a:r>
            <a:r>
              <a:rPr lang="es-ES" sz="1200" dirty="0">
                <a:latin typeface="Cambria" panose="02040503050406030204" pitchFamily="18" charset="0"/>
                <a:ea typeface="Cambria" panose="02040503050406030204" pitchFamily="18" charset="0"/>
              </a:rPr>
              <a:t>. Siglo X.  Museo del Louvre, París.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724" y="2622044"/>
            <a:ext cx="4323092" cy="2212406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176844" y="4834450"/>
            <a:ext cx="25468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>
                <a:latin typeface="Cambria" panose="02040503050406030204" pitchFamily="18" charset="0"/>
                <a:ea typeface="Cambria" panose="02040503050406030204" pitchFamily="18" charset="0"/>
              </a:rPr>
              <a:t>Moneda de Al-</a:t>
            </a:r>
            <a:r>
              <a:rPr lang="es-E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Andalus</a:t>
            </a:r>
            <a:r>
              <a:rPr lang="es-ES" sz="1200" dirty="0">
                <a:latin typeface="Cambria" panose="02040503050406030204" pitchFamily="18" charset="0"/>
                <a:ea typeface="Cambria" panose="02040503050406030204" pitchFamily="18" charset="0"/>
              </a:rPr>
              <a:t>: dinar de oro</a:t>
            </a:r>
          </a:p>
        </p:txBody>
      </p:sp>
    </p:spTree>
    <p:extLst>
      <p:ext uri="{BB962C8B-B14F-4D97-AF65-F5344CB8AC3E}">
        <p14:creationId xmlns:p14="http://schemas.microsoft.com/office/powerpoint/2010/main" val="1835838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35487" y="233848"/>
            <a:ext cx="3275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4. LA ORGANIZACIÓN SOCIAL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35487" y="603180"/>
            <a:ext cx="4938371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La mayoría de la población musulmana era libre pero también había esclavos:  </a:t>
            </a:r>
          </a:p>
          <a:p>
            <a:pPr algn="just">
              <a:lnSpc>
                <a:spcPct val="150000"/>
              </a:lnSpc>
            </a:pP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Población libre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-   </a:t>
            </a: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 Aristocracia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: grandes linajes árabes y nobleza de servicios de origen árabe, bereber o muladí.  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Capa intermedia: 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comerciantes, artesanos, médicos… 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Plebe urbana o rural: 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pequeños comerciantes, colonos, jornaleros… </a:t>
            </a:r>
          </a:p>
          <a:p>
            <a:pPr algn="just">
              <a:lnSpc>
                <a:spcPct val="150000"/>
              </a:lnSpc>
            </a:pP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Esclavos: </a:t>
            </a:r>
          </a:p>
          <a:p>
            <a:pPr algn="just">
              <a:lnSpc>
                <a:spcPct val="150000"/>
              </a:lnSpc>
            </a:pP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-   procedían de África, cautivos cristianos o del mercado europeo. Trabajaban en el campo y en talleres. </a:t>
            </a:r>
          </a:p>
          <a:p>
            <a:pPr algn="just">
              <a:lnSpc>
                <a:spcPct val="150000"/>
              </a:lnSpc>
            </a:pPr>
            <a:endParaRPr lang="es-E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26534" b="3677"/>
          <a:stretch/>
        </p:blipFill>
        <p:spPr>
          <a:xfrm>
            <a:off x="5556738" y="1459965"/>
            <a:ext cx="6635262" cy="362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17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89206" y="244735"/>
            <a:ext cx="1124477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Fuera de la estructura social estaban los </a:t>
            </a: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no musulmanes 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que tenían que pagar tributos especiales: </a:t>
            </a: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mozárabes y judíos.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 Su situación empeoró con el tiempo y tuvieron que trasladarse a los reinos cristianos o convertirse al Islam.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745" y="1350499"/>
            <a:ext cx="6198707" cy="486884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344808" y="6219341"/>
            <a:ext cx="18805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b="1" dirty="0">
                <a:latin typeface="Cambria" panose="02040503050406030204" pitchFamily="18" charset="0"/>
                <a:ea typeface="Cambria" panose="02040503050406030204" pitchFamily="18" charset="0"/>
              </a:rPr>
              <a:t>Barrio judío de Córdoba</a:t>
            </a:r>
          </a:p>
        </p:txBody>
      </p:sp>
    </p:spTree>
    <p:extLst>
      <p:ext uri="{BB962C8B-B14F-4D97-AF65-F5344CB8AC3E}">
        <p14:creationId xmlns:p14="http://schemas.microsoft.com/office/powerpoint/2010/main" val="3706410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369073" y="2400272"/>
            <a:ext cx="11576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800" b="1" dirty="0">
                <a:latin typeface="Cambria" panose="02040503050406030204" pitchFamily="18" charset="0"/>
                <a:ea typeface="Cambria" panose="02040503050406030204" pitchFamily="18" charset="0"/>
              </a:rPr>
              <a:t>FIN</a:t>
            </a:r>
          </a:p>
        </p:txBody>
      </p:sp>
    </p:spTree>
    <p:extLst>
      <p:ext uri="{BB962C8B-B14F-4D97-AF65-F5344CB8AC3E}">
        <p14:creationId xmlns:p14="http://schemas.microsoft.com/office/powerpoint/2010/main" val="2383374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22030" y="284934"/>
            <a:ext cx="5134708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El Islam 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(el que se somete a la voluntad de </a:t>
            </a:r>
            <a:r>
              <a:rPr lang="es-ES" dirty="0" err="1">
                <a:latin typeface="Cambria" panose="02040503050406030204" pitchFamily="18" charset="0"/>
                <a:ea typeface="Cambria" panose="02040503050406030204" pitchFamily="18" charset="0"/>
              </a:rPr>
              <a:t>Allah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nace con Mahoma 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en la lejana Arabia. </a:t>
            </a:r>
          </a:p>
          <a:p>
            <a:pPr algn="just">
              <a:lnSpc>
                <a:spcPct val="150000"/>
              </a:lnSpc>
            </a:pPr>
            <a:endParaRPr lang="es-E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A su muerte (632), 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la península Arábiga está unificada, y sus primeros descendientes –</a:t>
            </a: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los  califas ortodoxos 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o perfectos- </a:t>
            </a: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llevaron las fronteras del Islam y la nueva religión 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a nuevos territorios: Siria, Mesopotamia, Egipto… en un </a:t>
            </a: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asombroso y fulminante proceso expansivo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endParaRPr lang="es-E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La conquista del título califal por la familia siria de </a:t>
            </a: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los Omeyas 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llevó a estos a lugares más lejanos como España.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091" y="0"/>
            <a:ext cx="6358909" cy="623644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712216" y="6194244"/>
            <a:ext cx="64797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b="1" dirty="0">
                <a:latin typeface="Cambria" panose="02040503050406030204" pitchFamily="18" charset="0"/>
                <a:ea typeface="Cambria" panose="02040503050406030204" pitchFamily="18" charset="0"/>
              </a:rPr>
              <a:t>La capital de los omeyas</a:t>
            </a:r>
          </a:p>
          <a:p>
            <a:pPr algn="just"/>
            <a:r>
              <a:rPr lang="es-ES" sz="1200" b="1" dirty="0">
                <a:latin typeface="Cambria" panose="02040503050406030204" pitchFamily="18" charset="0"/>
                <a:ea typeface="Cambria" panose="02040503050406030204" pitchFamily="18" charset="0"/>
              </a:rPr>
              <a:t>La Gran Mezquita de Damasco fue levantada por los califas de la dinastía omeya en la capital de su imperio. La erigió </a:t>
            </a:r>
            <a:r>
              <a:rPr lang="es-ES" sz="1200" b="1" dirty="0" err="1">
                <a:latin typeface="Cambria" panose="02040503050406030204" pitchFamily="18" charset="0"/>
                <a:ea typeface="Cambria" panose="02040503050406030204" pitchFamily="18" charset="0"/>
              </a:rPr>
              <a:t>Walid</a:t>
            </a:r>
            <a:r>
              <a:rPr lang="es-E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I, durante cuyo reinado se conquistó Hispania.</a:t>
            </a:r>
          </a:p>
        </p:txBody>
      </p:sp>
    </p:spTree>
    <p:extLst>
      <p:ext uri="{BB962C8B-B14F-4D97-AF65-F5344CB8AC3E}">
        <p14:creationId xmlns:p14="http://schemas.microsoft.com/office/powerpoint/2010/main" val="187487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51692" y="106322"/>
            <a:ext cx="1164804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En el año </a:t>
            </a: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711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 y aprovechando la decadencia de los visigodos, </a:t>
            </a: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llegan a España los musulmanes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, su presencia política durará casi </a:t>
            </a: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ochocientos años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, pero su permanencia religiosa durará prácticamente hasta su expulsión definitiva a principios del siglo XVII.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7692"/>
            <a:ext cx="12192000" cy="477224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464880" y="6329939"/>
            <a:ext cx="32622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b="1" dirty="0">
                <a:latin typeface="Cambria" panose="02040503050406030204" pitchFamily="18" charset="0"/>
                <a:ea typeface="Cambria" panose="02040503050406030204" pitchFamily="18" charset="0"/>
              </a:rPr>
              <a:t>El final de don Rodrigo/ La derrota visigoda</a:t>
            </a:r>
          </a:p>
        </p:txBody>
      </p:sp>
    </p:spTree>
    <p:extLst>
      <p:ext uri="{BB962C8B-B14F-4D97-AF65-F5344CB8AC3E}">
        <p14:creationId xmlns:p14="http://schemas.microsoft.com/office/powerpoint/2010/main" val="3884187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37626" y="444948"/>
            <a:ext cx="3066755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La influencia de esta cultura en el desarrollo de la historia peninsular ha sido determinante. </a:t>
            </a:r>
          </a:p>
          <a:p>
            <a:pPr algn="just">
              <a:lnSpc>
                <a:spcPct val="150000"/>
              </a:lnSpc>
            </a:pPr>
            <a:endParaRPr lang="es-E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En este tema nos centraremos en las </a:t>
            </a: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etapas de la evolución política 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de los musulmanes en la Península y acabaremos viendo su </a:t>
            </a: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estructura social. </a:t>
            </a:r>
          </a:p>
        </p:txBody>
      </p:sp>
      <p:pic>
        <p:nvPicPr>
          <p:cNvPr id="2050" name="Picture 2" descr="https://viajes.nationalgeographic.com.es/medio/2017/05/11/panoramica-de-la-alhambra_5dd703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698" y="0"/>
            <a:ext cx="8654302" cy="576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3612725" y="5767754"/>
            <a:ext cx="85042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>
                <a:latin typeface="Cambria" panose="02040503050406030204" pitchFamily="18" charset="0"/>
                <a:ea typeface="Cambria" panose="02040503050406030204" pitchFamily="18" charset="0"/>
              </a:rPr>
              <a:t>La Alhambra se ubica en la colina de la </a:t>
            </a:r>
            <a:r>
              <a:rPr lang="es-E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Sabika</a:t>
            </a:r>
            <a:r>
              <a:rPr lang="es-ES" sz="1200" dirty="0">
                <a:latin typeface="Cambria" panose="02040503050406030204" pitchFamily="18" charset="0"/>
                <a:ea typeface="Cambria" panose="02040503050406030204" pitchFamily="18" charset="0"/>
              </a:rPr>
              <a:t>, uno de los enclaves más elevados de la ciudad de Granada. Rodeada de montañas y regada por los ríos </a:t>
            </a:r>
            <a:r>
              <a:rPr lang="es-E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Darro</a:t>
            </a:r>
            <a:r>
              <a:rPr lang="es-ES" sz="1200" dirty="0">
                <a:latin typeface="Cambria" panose="02040503050406030204" pitchFamily="18" charset="0"/>
                <a:ea typeface="Cambria" panose="02040503050406030204" pitchFamily="18" charset="0"/>
              </a:rPr>
              <a:t> y Genil, no es de extrañar que Muhammad I, primer rey del Reino de Granada y fundador de la dinastía nazarí, eligiera este lugar para la residencia real.</a:t>
            </a:r>
          </a:p>
        </p:txBody>
      </p:sp>
    </p:spTree>
    <p:extLst>
      <p:ext uri="{BB962C8B-B14F-4D97-AF65-F5344CB8AC3E}">
        <p14:creationId xmlns:p14="http://schemas.microsoft.com/office/powerpoint/2010/main" val="1363341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93457" y="304186"/>
            <a:ext cx="5923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1. La España medieval: entre cristianos y musulmanes.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393457" y="859530"/>
            <a:ext cx="450210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En la Península, tras la desaparición del reino visigodo se formaron dos Españas. Una, </a:t>
            </a: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musulmana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, (Al-</a:t>
            </a:r>
            <a:r>
              <a:rPr lang="es-ES" dirty="0" err="1">
                <a:latin typeface="Cambria" panose="02040503050406030204" pitchFamily="18" charset="0"/>
                <a:ea typeface="Cambria" panose="02040503050406030204" pitchFamily="18" charset="0"/>
              </a:rPr>
              <a:t>Andalus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) convertida en provincia del mundo islámico. </a:t>
            </a:r>
          </a:p>
          <a:p>
            <a:pPr algn="just">
              <a:lnSpc>
                <a:spcPct val="150000"/>
              </a:lnSpc>
            </a:pP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La otra, </a:t>
            </a: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cristiana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, dividida en reinos, con estructuras sociopolíticas similares a Europa.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3457" y="4046363"/>
            <a:ext cx="45021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 Desde el norte, los reinos cristianos  comenzaron a avanzar hacia el sur. Este proceso lento que enfrento a cristianos y musulmanes es conocido como la </a:t>
            </a: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Reconquista. </a:t>
            </a:r>
            <a:endParaRPr lang="es-ES" b="1" dirty="0"/>
          </a:p>
        </p:txBody>
      </p:sp>
      <p:pic>
        <p:nvPicPr>
          <p:cNvPr id="2052" name="Picture 4" descr="El avance de losinvaso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940" y="859530"/>
            <a:ext cx="7086040" cy="530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267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62598" y="431970"/>
            <a:ext cx="481584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La mayoría de los musulmanes de Al-</a:t>
            </a:r>
            <a:r>
              <a:rPr lang="es-ES" dirty="0" err="1">
                <a:latin typeface="Cambria" panose="02040503050406030204" pitchFamily="18" charset="0"/>
                <a:ea typeface="Cambria" panose="02040503050406030204" pitchFamily="18" charset="0"/>
              </a:rPr>
              <a:t>Andalus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 eran los hispano-visigodos, cristianos convertidos al islam </a:t>
            </a: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(muladíes), 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aunque se desconoce cuántos bereberes y árabes pasaron a la Península durante la conquista. </a:t>
            </a:r>
          </a:p>
          <a:p>
            <a:pPr algn="just">
              <a:lnSpc>
                <a:spcPct val="150000"/>
              </a:lnSpc>
            </a:pPr>
            <a:endParaRPr lang="es-E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En el siglo IX primeras décadas del siglo X, la mayoría de la población eran cristianos en territorio árabe </a:t>
            </a: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(mozárabes). </a:t>
            </a:r>
          </a:p>
          <a:p>
            <a:pPr algn="just">
              <a:lnSpc>
                <a:spcPct val="150000"/>
              </a:lnSpc>
            </a:pPr>
            <a:endParaRPr lang="es-E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En el siglo X, la gran mayoría de la población era musulmana.</a:t>
            </a: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985" y="0"/>
            <a:ext cx="67670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56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553810" y="205712"/>
            <a:ext cx="5035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2. LA EVOLUCIÓN HISTÓRICA DE AL-ANDALUS.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02646" y="684013"/>
            <a:ext cx="5389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a) El Emirato Dependiente de Damasco (711-756)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02645" y="1120110"/>
            <a:ext cx="670154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En 711, Tarik y Muza cruzan el estrecho de Gibraltar y vencen a Don Rodrigo en la </a:t>
            </a: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batalla de Guadalete.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endParaRPr lang="es-E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Intentaron conquistar el reino de los francos, más allá de los Pirineos, pero fueron derrotados en la </a:t>
            </a: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batalla de Poitiers 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en 732. </a:t>
            </a:r>
          </a:p>
          <a:p>
            <a:pPr algn="just">
              <a:lnSpc>
                <a:spcPct val="150000"/>
              </a:lnSpc>
            </a:pPr>
            <a:endParaRPr lang="es-ES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La capital 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se estableció en </a:t>
            </a: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Córdoba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s-E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Los </a:t>
            </a: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problemas internos 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 fueron debidos a los enfrentamientos entre bereberes y árabes por el </a:t>
            </a: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reparto de tierras y la organización de la conquista.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 Estos conflictos ayudaron a los cristianos a organizar la resistencia en las montañas asturianas.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382" y="1004298"/>
            <a:ext cx="4919618" cy="491961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8745416" y="5932557"/>
            <a:ext cx="30433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latin typeface="Cambria" panose="02040503050406030204" pitchFamily="18" charset="0"/>
                <a:ea typeface="Cambria" panose="02040503050406030204" pitchFamily="18" charset="0"/>
              </a:rPr>
              <a:t>LA BATALLA DEL GUADALETE</a:t>
            </a:r>
          </a:p>
        </p:txBody>
      </p:sp>
    </p:spTree>
    <p:extLst>
      <p:ext uri="{BB962C8B-B14F-4D97-AF65-F5344CB8AC3E}">
        <p14:creationId xmlns:p14="http://schemas.microsoft.com/office/powerpoint/2010/main" val="4161968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69156" y="374525"/>
            <a:ext cx="4345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b) El emirato independiente (756-929).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48873" y="1807699"/>
            <a:ext cx="4742105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En este periodo  no faltaron </a:t>
            </a: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problemas internos:</a:t>
            </a:r>
          </a:p>
          <a:p>
            <a:pPr algn="just">
              <a:lnSpc>
                <a:spcPct val="150000"/>
              </a:lnSpc>
            </a:pP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 -   Los gobernantes de las marcas fronterizas</a:t>
            </a:r>
          </a:p>
          <a:p>
            <a:pPr algn="just">
              <a:lnSpc>
                <a:spcPct val="150000"/>
              </a:lnSpc>
            </a:pP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      no obedecían al poder cordobés. 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Los enfrentamientos entre los árabes y los</a:t>
            </a:r>
          </a:p>
          <a:p>
            <a:pPr algn="just">
              <a:lnSpc>
                <a:spcPct val="150000"/>
              </a:lnSpc>
            </a:pP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      bereberes. 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Los mozárabes, que pagaban impuestos especiales por ser cristianos, llevaron a cabo actos de rebeldía.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117" y="1807699"/>
            <a:ext cx="6625883" cy="441725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48873" y="743857"/>
            <a:ext cx="112273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Una sublevación abasí acabó en Damasco con la familia califal de los Omeyas. Sin embargo, Abderramán I consiguió escapar hacia el norte de África. En 756 llega a Al-</a:t>
            </a:r>
            <a:r>
              <a:rPr lang="es-ES" dirty="0" err="1">
                <a:latin typeface="Cambria" panose="02040503050406030204" pitchFamily="18" charset="0"/>
                <a:ea typeface="Cambria" panose="02040503050406030204" pitchFamily="18" charset="0"/>
              </a:rPr>
              <a:t>Andalus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 y se proclama emir. </a:t>
            </a:r>
            <a:endParaRPr lang="es-ES" dirty="0"/>
          </a:p>
        </p:txBody>
      </p:sp>
      <p:sp>
        <p:nvSpPr>
          <p:cNvPr id="6" name="Rectángulo 5"/>
          <p:cNvSpPr/>
          <p:nvPr/>
        </p:nvSpPr>
        <p:spPr>
          <a:xfrm>
            <a:off x="6386035" y="6226966"/>
            <a:ext cx="49860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>
                <a:latin typeface="Cambria" panose="02040503050406030204" pitchFamily="18" charset="0"/>
                <a:ea typeface="Cambria" panose="02040503050406030204" pitchFamily="18" charset="0"/>
              </a:rPr>
              <a:t>La Mezquita de Córdoba inició su construcción con Abderramán I en 786</a:t>
            </a:r>
          </a:p>
        </p:txBody>
      </p:sp>
    </p:spTree>
    <p:extLst>
      <p:ext uri="{BB962C8B-B14F-4D97-AF65-F5344CB8AC3E}">
        <p14:creationId xmlns:p14="http://schemas.microsoft.com/office/powerpoint/2010/main" val="289659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60540" y="252966"/>
            <a:ext cx="4087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c) El Califato de Córdoba (929-1031).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60540" y="590450"/>
            <a:ext cx="114266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Abderramán III 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pone fin a las sublevaciones y luchas internas. </a:t>
            </a: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En 929 se proclama Califa 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(máxima autoridad política y religiosa). El Califato fue la </a:t>
            </a: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etapa de mayor esplendor económico y político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. En las proximidades de Córdoba ordenó la construcción de la ciudad palacio de </a:t>
            </a:r>
            <a:r>
              <a:rPr lang="es-ES" b="1" dirty="0" err="1">
                <a:latin typeface="Cambria" panose="02040503050406030204" pitchFamily="18" charset="0"/>
                <a:ea typeface="Cambria" panose="02040503050406030204" pitchFamily="18" charset="0"/>
              </a:rPr>
              <a:t>Medinat</a:t>
            </a:r>
            <a:r>
              <a:rPr lang="es-ES" b="1" dirty="0">
                <a:latin typeface="Cambria" panose="02040503050406030204" pitchFamily="18" charset="0"/>
                <a:ea typeface="Cambria" panose="02040503050406030204" pitchFamily="18" charset="0"/>
              </a:rPr>
              <a:t> al-</a:t>
            </a:r>
            <a:r>
              <a:rPr lang="es-ES" b="1" dirty="0" err="1">
                <a:latin typeface="Cambria" panose="02040503050406030204" pitchFamily="18" charset="0"/>
                <a:ea typeface="Cambria" panose="02040503050406030204" pitchFamily="18" charset="0"/>
              </a:rPr>
              <a:t>Zahra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, donde se aisló y recibía con toda pomposidad a las embajadas de los monarcas cristianos de la Península y extranjeros.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564" y="2371936"/>
            <a:ext cx="9158068" cy="368612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538564" y="6053731"/>
            <a:ext cx="91580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latin typeface="Cambria" panose="02040503050406030204" pitchFamily="18" charset="0"/>
                <a:ea typeface="Cambria" panose="02040503050406030204" pitchFamily="18" charset="0"/>
              </a:rPr>
              <a:t>El Salón Rico del califa, erigido entre 953 y 957, este refinado salón, destinado a las recepciones, toma el nombre de la riqueza de su decoración.</a:t>
            </a:r>
          </a:p>
        </p:txBody>
      </p:sp>
    </p:spTree>
    <p:extLst>
      <p:ext uri="{BB962C8B-B14F-4D97-AF65-F5344CB8AC3E}">
        <p14:creationId xmlns:p14="http://schemas.microsoft.com/office/powerpoint/2010/main" val="40377860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1414</Words>
  <Application>Microsoft Office PowerPoint</Application>
  <PresentationFormat>Panorámica</PresentationFormat>
  <Paragraphs>91</Paragraphs>
  <Slides>18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Ana Rodriguez Vera</dc:creator>
  <cp:lastModifiedBy>Diego</cp:lastModifiedBy>
  <cp:revision>29</cp:revision>
  <dcterms:created xsi:type="dcterms:W3CDTF">2019-08-12T08:22:25Z</dcterms:created>
  <dcterms:modified xsi:type="dcterms:W3CDTF">2019-09-14T18:24:54Z</dcterms:modified>
</cp:coreProperties>
</file>