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1" r:id="rId3"/>
    <p:sldId id="257" r:id="rId4"/>
    <p:sldId id="258" r:id="rId5"/>
    <p:sldId id="260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5" r:id="rId22"/>
    <p:sldId id="286" r:id="rId23"/>
    <p:sldId id="276" r:id="rId24"/>
    <p:sldId id="277" r:id="rId25"/>
    <p:sldId id="284" r:id="rId26"/>
    <p:sldId id="278" r:id="rId27"/>
    <p:sldId id="279" r:id="rId28"/>
    <p:sldId id="280" r:id="rId29"/>
    <p:sldId id="281" r:id="rId30"/>
    <p:sldId id="282" r:id="rId31"/>
    <p:sldId id="287" r:id="rId32"/>
    <p:sldId id="283" r:id="rId33"/>
    <p:sldId id="288" r:id="rId3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53" autoAdjust="0"/>
    <p:restoredTop sz="94660"/>
  </p:normalViewPr>
  <p:slideViewPr>
    <p:cSldViewPr>
      <p:cViewPr varScale="1">
        <p:scale>
          <a:sx n="112" d="100"/>
          <a:sy n="112" d="100"/>
        </p:scale>
        <p:origin x="136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D355-507C-4952-BB10-2258ACA67825}" type="datetimeFigureOut">
              <a:rPr lang="es-ES" smtClean="0"/>
              <a:pPr/>
              <a:t>11/04/2019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3795-8110-4F0A-B9C6-DCDB67F11ED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D355-507C-4952-BB10-2258ACA67825}" type="datetimeFigureOut">
              <a:rPr lang="es-ES" smtClean="0"/>
              <a:pPr/>
              <a:t>11/04/2019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3795-8110-4F0A-B9C6-DCDB67F11ED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D355-507C-4952-BB10-2258ACA67825}" type="datetimeFigureOut">
              <a:rPr lang="es-ES" smtClean="0"/>
              <a:pPr/>
              <a:t>11/04/2019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3795-8110-4F0A-B9C6-DCDB67F11ED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D355-507C-4952-BB10-2258ACA67825}" type="datetimeFigureOut">
              <a:rPr lang="es-ES" smtClean="0"/>
              <a:pPr/>
              <a:t>11/04/2019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3795-8110-4F0A-B9C6-DCDB67F11ED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D355-507C-4952-BB10-2258ACA67825}" type="datetimeFigureOut">
              <a:rPr lang="es-ES" smtClean="0"/>
              <a:pPr/>
              <a:t>11/04/2019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3795-8110-4F0A-B9C6-DCDB67F11ED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D355-507C-4952-BB10-2258ACA67825}" type="datetimeFigureOut">
              <a:rPr lang="es-ES" smtClean="0"/>
              <a:pPr/>
              <a:t>11/04/2019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3795-8110-4F0A-B9C6-DCDB67F11ED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D355-507C-4952-BB10-2258ACA67825}" type="datetimeFigureOut">
              <a:rPr lang="es-ES" smtClean="0"/>
              <a:pPr/>
              <a:t>11/04/2019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3795-8110-4F0A-B9C6-DCDB67F11ED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D355-507C-4952-BB10-2258ACA67825}" type="datetimeFigureOut">
              <a:rPr lang="es-ES" smtClean="0"/>
              <a:pPr/>
              <a:t>11/04/2019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3795-8110-4F0A-B9C6-DCDB67F11ED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D355-507C-4952-BB10-2258ACA67825}" type="datetimeFigureOut">
              <a:rPr lang="es-ES" smtClean="0"/>
              <a:pPr/>
              <a:t>11/04/2019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3795-8110-4F0A-B9C6-DCDB67F11ED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D355-507C-4952-BB10-2258ACA67825}" type="datetimeFigureOut">
              <a:rPr lang="es-ES" smtClean="0"/>
              <a:pPr/>
              <a:t>11/04/2019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3795-8110-4F0A-B9C6-DCDB67F11ED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D355-507C-4952-BB10-2258ACA67825}" type="datetimeFigureOut">
              <a:rPr lang="es-ES" smtClean="0"/>
              <a:pPr/>
              <a:t>11/04/2019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50A3795-8110-4F0A-B9C6-DCDB67F11ED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DFD355-507C-4952-BB10-2258ACA67825}" type="datetimeFigureOut">
              <a:rPr lang="es-ES" smtClean="0"/>
              <a:pPr/>
              <a:t>11/04/2019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0A3795-8110-4F0A-B9C6-DCDB67F11EDF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rederick_Lugard,_1st_Baron_Lugard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schemeClr val="accent3">
                    <a:lumMod val="75000"/>
                  </a:schemeClr>
                </a:solidFill>
              </a:rPr>
              <a:t>Guerra de Biafra o guerra civil nigeriana</a:t>
            </a: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s-ES" dirty="0">
                <a:latin typeface="+mj-lt"/>
              </a:rPr>
              <a:t>Ismael Alfaro García 1ºB.I.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56EB477-4F50-4102-B46D-2E631164F6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54802"/>
            <a:ext cx="3422596" cy="195088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CC20CAF-25BE-455F-A886-6C41B8A460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472" y="4254803"/>
            <a:ext cx="3870792" cy="19508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Causas políticas e ideológicas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2060848"/>
            <a:ext cx="4320480" cy="4389120"/>
          </a:xfrm>
        </p:spPr>
        <p:txBody>
          <a:bodyPr>
            <a:normAutofit/>
          </a:bodyPr>
          <a:lstStyle/>
          <a:p>
            <a:pPr lvl="1"/>
            <a:r>
              <a:rPr lang="es-ES" dirty="0">
                <a:latin typeface="+mj-lt"/>
              </a:rPr>
              <a:t>Política colonialista.</a:t>
            </a:r>
          </a:p>
          <a:p>
            <a:pPr lvl="1"/>
            <a:r>
              <a:rPr lang="es-ES" dirty="0">
                <a:latin typeface="+mj-lt"/>
              </a:rPr>
              <a:t>Etnias que no tienen nada en común.</a:t>
            </a:r>
          </a:p>
          <a:p>
            <a:pPr lvl="1"/>
            <a:r>
              <a:rPr lang="es-ES" dirty="0">
                <a:latin typeface="+mj-lt"/>
              </a:rPr>
              <a:t>Problemas tras la independencia.</a:t>
            </a:r>
          </a:p>
          <a:p>
            <a:pPr lvl="1"/>
            <a:r>
              <a:rPr lang="es-ES" dirty="0">
                <a:latin typeface="+mj-lt"/>
              </a:rPr>
              <a:t>Lucha por el control del gobierno.</a:t>
            </a:r>
          </a:p>
          <a:p>
            <a:pPr lvl="1"/>
            <a:r>
              <a:rPr lang="es-ES" dirty="0">
                <a:latin typeface="+mj-lt"/>
              </a:rPr>
              <a:t>Diferencias entre el NNA y la UPGA.</a:t>
            </a:r>
          </a:p>
          <a:p>
            <a:pPr lvl="1"/>
            <a:r>
              <a:rPr lang="es-ES" dirty="0">
                <a:latin typeface="+mj-lt"/>
              </a:rPr>
              <a:t>Fraudes electorales.</a:t>
            </a:r>
          </a:p>
          <a:p>
            <a:pPr lvl="1"/>
            <a:endParaRPr lang="es-ES" dirty="0">
              <a:latin typeface="+mj-l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8A6FEBB-1792-430F-AAFC-E8D94D4289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390" y="2780928"/>
            <a:ext cx="3888432" cy="194421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B0E8FA1-D210-4E33-9C3E-9831FB693F9C}"/>
              </a:ext>
            </a:extLst>
          </p:cNvPr>
          <p:cNvSpPr txBox="1"/>
          <p:nvPr/>
        </p:nvSpPr>
        <p:spPr>
          <a:xfrm>
            <a:off x="4942384" y="4725144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+mj-lt"/>
              </a:rPr>
              <a:t>Bandera nigeriana como colonia británica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Causas religiosas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6635080" cy="1493520"/>
          </a:xfrm>
        </p:spPr>
        <p:txBody>
          <a:bodyPr>
            <a:normAutofit/>
          </a:bodyPr>
          <a:lstStyle/>
          <a:p>
            <a:r>
              <a:rPr lang="es-ES" sz="1800" dirty="0">
                <a:latin typeface="+mj-lt"/>
              </a:rPr>
              <a:t>Diferencias religiosas entre norte y sur.</a:t>
            </a:r>
          </a:p>
          <a:p>
            <a:r>
              <a:rPr lang="es-ES" sz="1800" dirty="0">
                <a:latin typeface="+mj-lt"/>
              </a:rPr>
              <a:t>Sur (igbos): mayoritariamente cristianos.</a:t>
            </a:r>
          </a:p>
          <a:p>
            <a:r>
              <a:rPr lang="es-ES" sz="1800" dirty="0">
                <a:latin typeface="+mj-lt"/>
              </a:rPr>
              <a:t>Norte (hausas): principalmente musulmanes.</a:t>
            </a:r>
          </a:p>
          <a:p>
            <a:r>
              <a:rPr lang="es-ES" sz="1800" dirty="0">
                <a:latin typeface="+mj-lt"/>
              </a:rPr>
              <a:t>También se conservaban las religiones tradicionales: Animismo.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68195C6-8887-40D7-BCF1-D8EAFA9A14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178" y="3647844"/>
            <a:ext cx="4007859" cy="267190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F7C0B46-12FD-4CD7-A4B4-44B9AEC18D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47844"/>
            <a:ext cx="4007859" cy="267747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200" dirty="0"/>
              <a:t>Estrategias bélicas y su impacto en los resultados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6793" y="2132856"/>
            <a:ext cx="8229600" cy="4104456"/>
          </a:xfrm>
        </p:spPr>
        <p:txBody>
          <a:bodyPr>
            <a:noAutofit/>
          </a:bodyPr>
          <a:lstStyle/>
          <a:p>
            <a:r>
              <a:rPr lang="es-ES" dirty="0">
                <a:latin typeface="+mj-lt"/>
              </a:rPr>
              <a:t>Estrategias:</a:t>
            </a:r>
          </a:p>
          <a:p>
            <a:pPr lvl="1"/>
            <a:r>
              <a:rPr lang="es-ES" sz="2600" dirty="0">
                <a:latin typeface="+mj-lt"/>
              </a:rPr>
              <a:t>Nigeria: unificar el país.</a:t>
            </a:r>
          </a:p>
          <a:p>
            <a:pPr lvl="1"/>
            <a:r>
              <a:rPr lang="es-ES" sz="2600" dirty="0">
                <a:latin typeface="+mj-lt"/>
              </a:rPr>
              <a:t>Biafra: aguantar el mayor tiempo posible.</a:t>
            </a:r>
          </a:p>
          <a:p>
            <a:r>
              <a:rPr lang="es-ES" dirty="0">
                <a:latin typeface="+mj-lt"/>
              </a:rPr>
              <a:t>Tácticas:</a:t>
            </a:r>
          </a:p>
          <a:p>
            <a:pPr lvl="1"/>
            <a:r>
              <a:rPr lang="es-ES" sz="2600" dirty="0">
                <a:latin typeface="+mj-lt"/>
              </a:rPr>
              <a:t>Nigeria: conquistar poco a poco Biafra. Bloqueo de las ayudas humanitarias. Bombardeos a campos de cultivo.</a:t>
            </a:r>
          </a:p>
          <a:p>
            <a:pPr lvl="1"/>
            <a:r>
              <a:rPr lang="es-ES" sz="2600" dirty="0">
                <a:latin typeface="+mj-lt"/>
              </a:rPr>
              <a:t>Biafra: ataques sorpresa (emboscada de Abagana). Importancia de la BAF (Fuerza Aérea de Biafra).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Desarrollo bélico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25574" y="1988840"/>
            <a:ext cx="4618856" cy="4389120"/>
          </a:xfrm>
        </p:spPr>
        <p:txBody>
          <a:bodyPr>
            <a:normAutofit lnSpcReduction="10000"/>
          </a:bodyPr>
          <a:lstStyle/>
          <a:p>
            <a:r>
              <a:rPr lang="es-ES" sz="2400" dirty="0">
                <a:latin typeface="+mj-lt"/>
              </a:rPr>
              <a:t>Estados beligerantes: Nigeria, Biafra y la República de Benín proclamada por tropas biafreras.</a:t>
            </a:r>
          </a:p>
          <a:p>
            <a:r>
              <a:rPr lang="es-ES" dirty="0">
                <a:latin typeface="+mj-lt"/>
              </a:rPr>
              <a:t>4 ETAPAS:</a:t>
            </a:r>
          </a:p>
          <a:p>
            <a:r>
              <a:rPr lang="es-ES" dirty="0">
                <a:latin typeface="+mj-lt"/>
              </a:rPr>
              <a:t>Primera: ofensivas de Biafra.</a:t>
            </a:r>
          </a:p>
          <a:p>
            <a:pPr lvl="1"/>
            <a:r>
              <a:rPr lang="es-ES" dirty="0">
                <a:latin typeface="+mj-lt"/>
              </a:rPr>
              <a:t>Avance tropas federales (6-7-1967).</a:t>
            </a:r>
          </a:p>
          <a:p>
            <a:pPr lvl="1"/>
            <a:r>
              <a:rPr lang="es-ES" dirty="0">
                <a:latin typeface="+mj-lt"/>
              </a:rPr>
              <a:t>Biafra se moviliza a través del río Níger.</a:t>
            </a:r>
          </a:p>
          <a:p>
            <a:pPr lvl="1"/>
            <a:r>
              <a:rPr lang="es-ES" dirty="0">
                <a:latin typeface="+mj-lt"/>
              </a:rPr>
              <a:t>Conquista de Benin City (11-8-1967 y 16-8-1967).</a:t>
            </a:r>
          </a:p>
          <a:p>
            <a:pPr lvl="1"/>
            <a:endParaRPr lang="es-ES" dirty="0">
              <a:latin typeface="+mj-lt"/>
            </a:endParaRPr>
          </a:p>
          <a:p>
            <a:pPr lvl="1"/>
            <a:endParaRPr lang="es-ES" dirty="0">
              <a:latin typeface="+mj-l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36B4676-8567-403B-959D-7D5F7A5DEB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08920"/>
            <a:ext cx="3768374" cy="258316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86C3ECC-1DF6-4B80-BAFA-3223B2134CF2}"/>
              </a:ext>
            </a:extLst>
          </p:cNvPr>
          <p:cNvSpPr txBox="1"/>
          <p:nvPr/>
        </p:nvSpPr>
        <p:spPr>
          <a:xfrm>
            <a:off x="251520" y="5517232"/>
            <a:ext cx="3768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+mj-lt"/>
              </a:rPr>
              <a:t>Bandera de la República de Benín (9-8-1967 al 20-9-1967)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Desarrollo bélico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4186808" cy="4445848"/>
          </a:xfrm>
        </p:spPr>
        <p:txBody>
          <a:bodyPr>
            <a:normAutofit lnSpcReduction="10000"/>
          </a:bodyPr>
          <a:lstStyle/>
          <a:p>
            <a:r>
              <a:rPr lang="es-ES" dirty="0">
                <a:latin typeface="+mj-lt"/>
              </a:rPr>
              <a:t>Segunda etapa: periodo de contraataque nigeriano.</a:t>
            </a:r>
          </a:p>
          <a:p>
            <a:pPr lvl="1">
              <a:buClr>
                <a:srgbClr val="A5B592"/>
              </a:buClr>
            </a:pPr>
            <a:r>
              <a:rPr lang="es-ES" dirty="0">
                <a:solidFill>
                  <a:prstClr val="black"/>
                </a:solidFill>
                <a:latin typeface="Calibri"/>
              </a:rPr>
              <a:t>Bonny (26-7-1967) y puerto de Calabar (18-10-1967) conquistados.</a:t>
            </a:r>
          </a:p>
          <a:p>
            <a:pPr lvl="1">
              <a:buClr>
                <a:srgbClr val="A5B592"/>
              </a:buClr>
            </a:pPr>
            <a:r>
              <a:rPr lang="es-ES" dirty="0">
                <a:solidFill>
                  <a:prstClr val="black"/>
                </a:solidFill>
                <a:latin typeface="Calibri"/>
              </a:rPr>
              <a:t>Se captura la ciudad de Enugu (4-10-1967).</a:t>
            </a:r>
          </a:p>
          <a:p>
            <a:pPr lvl="1">
              <a:buClr>
                <a:srgbClr val="A5B592"/>
              </a:buClr>
            </a:pPr>
            <a:r>
              <a:rPr lang="es-ES" dirty="0">
                <a:solidFill>
                  <a:prstClr val="black"/>
                </a:solidFill>
                <a:latin typeface="Calibri"/>
              </a:rPr>
              <a:t>Bloqueo naval, aéreo y terrestre.</a:t>
            </a:r>
          </a:p>
          <a:p>
            <a:pPr lvl="1">
              <a:buClr>
                <a:srgbClr val="A5B592"/>
              </a:buClr>
            </a:pPr>
            <a:r>
              <a:rPr lang="es-ES" dirty="0">
                <a:solidFill>
                  <a:prstClr val="black"/>
                </a:solidFill>
                <a:latin typeface="Calibri"/>
              </a:rPr>
              <a:t>Reconquista de territorios perdidos.</a:t>
            </a:r>
          </a:p>
          <a:p>
            <a:pPr lvl="1">
              <a:buClr>
                <a:srgbClr val="A5B592"/>
              </a:buClr>
            </a:pPr>
            <a:endParaRPr lang="es-ES" dirty="0">
              <a:latin typeface="+mj-lt"/>
            </a:endParaRPr>
          </a:p>
          <a:p>
            <a:pPr lvl="1"/>
            <a:endParaRPr lang="es-ES" dirty="0">
              <a:latin typeface="+mj-lt"/>
            </a:endParaRPr>
          </a:p>
        </p:txBody>
      </p:sp>
      <p:pic>
        <p:nvPicPr>
          <p:cNvPr id="1026" name="Picture 2" descr="Resultado de imagen de guerra de biafra">
            <a:extLst>
              <a:ext uri="{FF2B5EF4-FFF2-40B4-BE49-F238E27FC236}">
                <a16:creationId xmlns:a16="http://schemas.microsoft.com/office/drawing/2014/main" id="{8E7103CC-6B65-4C17-8DCA-97ED89327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952" y="2739966"/>
            <a:ext cx="4283968" cy="28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6BF8851-ED15-465F-A0AB-DFDA15B4346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61652"/>
            <a:ext cx="6602300" cy="593469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Desarrollo bélico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3610744" cy="2877067"/>
          </a:xfrm>
        </p:spPr>
        <p:txBody>
          <a:bodyPr>
            <a:normAutofit fontScale="92500" lnSpcReduction="10000"/>
          </a:bodyPr>
          <a:lstStyle/>
          <a:p>
            <a:r>
              <a:rPr lang="es-ES" dirty="0">
                <a:latin typeface="+mj-lt"/>
              </a:rPr>
              <a:t>Tercera etapa: emboscada de Abagana.</a:t>
            </a:r>
          </a:p>
          <a:p>
            <a:pPr lvl="1"/>
            <a:r>
              <a:rPr lang="es-ES" dirty="0">
                <a:latin typeface="+mj-lt"/>
              </a:rPr>
              <a:t>31-3-1968: soldados dirigidos por Murtala son asaltados por fuerzas rebeldes.</a:t>
            </a:r>
          </a:p>
          <a:p>
            <a:pPr marL="393192" lvl="1" indent="0">
              <a:buNone/>
            </a:pPr>
            <a:endParaRPr lang="es-ES" dirty="0">
              <a:latin typeface="+mj-lt"/>
            </a:endParaRP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664499F-B57E-46F6-BBDF-1C280D78F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317227"/>
          </a:xfrm>
        </p:spPr>
        <p:txBody>
          <a:bodyPr>
            <a:normAutofit fontScale="92500" lnSpcReduction="10000"/>
          </a:bodyPr>
          <a:lstStyle/>
          <a:p>
            <a:r>
              <a:rPr lang="es-ES" dirty="0">
                <a:latin typeface="+mj-lt"/>
              </a:rPr>
              <a:t>Cuarta etapa: asedio a Biafra.</a:t>
            </a:r>
          </a:p>
          <a:p>
            <a:pPr lvl="1"/>
            <a:r>
              <a:rPr lang="es-ES" dirty="0">
                <a:latin typeface="+mj-lt"/>
              </a:rPr>
              <a:t>Biafra se va reduciendo poco a poco.</a:t>
            </a:r>
          </a:p>
          <a:p>
            <a:pPr lvl="1"/>
            <a:r>
              <a:rPr lang="es-ES" dirty="0">
                <a:latin typeface="+mj-lt"/>
              </a:rPr>
              <a:t>Conquista de Port Harcourt (19-5-1968).</a:t>
            </a:r>
          </a:p>
          <a:p>
            <a:pPr lvl="1"/>
            <a:r>
              <a:rPr lang="es-ES" dirty="0">
                <a:latin typeface="+mj-lt"/>
              </a:rPr>
              <a:t>Sabotaje y bloqueo.</a:t>
            </a:r>
          </a:p>
          <a:p>
            <a:pPr lvl="1"/>
            <a:r>
              <a:rPr lang="es-ES" dirty="0">
                <a:latin typeface="+mj-lt"/>
              </a:rPr>
              <a:t>Hambre e inanición.</a:t>
            </a:r>
          </a:p>
          <a:p>
            <a:pPr lvl="1"/>
            <a:r>
              <a:rPr lang="es-ES" dirty="0">
                <a:latin typeface="+mj-lt"/>
              </a:rPr>
              <a:t>Operación viento de cola (23-12-1969).</a:t>
            </a:r>
          </a:p>
          <a:p>
            <a:pPr lvl="1"/>
            <a:r>
              <a:rPr lang="es-ES" dirty="0">
                <a:latin typeface="+mj-lt"/>
              </a:rPr>
              <a:t>Finaliza el conflicto en Umuhaia (15-1-1970).</a:t>
            </a:r>
          </a:p>
          <a:p>
            <a:endParaRPr lang="es-ES" dirty="0"/>
          </a:p>
        </p:txBody>
      </p:sp>
      <p:pic>
        <p:nvPicPr>
          <p:cNvPr id="6146" name="Picture 2" descr="Resultado de imagen de murtala mohammed">
            <a:extLst>
              <a:ext uri="{FF2B5EF4-FFF2-40B4-BE49-F238E27FC236}">
                <a16:creationId xmlns:a16="http://schemas.microsoft.com/office/drawing/2014/main" id="{53C26A35-5B48-4844-9FD0-5FE99B110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68" y="4027694"/>
            <a:ext cx="3841819" cy="215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8B5F4EC-CEA0-488E-9D94-406F1BB0B799}"/>
              </a:ext>
            </a:extLst>
          </p:cNvPr>
          <p:cNvSpPr txBox="1"/>
          <p:nvPr/>
        </p:nvSpPr>
        <p:spPr>
          <a:xfrm>
            <a:off x="522268" y="6186308"/>
            <a:ext cx="3841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+mj-lt"/>
              </a:rPr>
              <a:t>Murtala Mohammed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Tipo de guerra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/>
          <a:lstStyle/>
          <a:p>
            <a:r>
              <a:rPr lang="es-ES" dirty="0">
                <a:latin typeface="+mj-lt"/>
              </a:rPr>
              <a:t>Guerra civil: se enfrentan dos sectores en un mismo país.</a:t>
            </a:r>
          </a:p>
          <a:p>
            <a:r>
              <a:rPr lang="es-ES" dirty="0">
                <a:latin typeface="+mj-lt"/>
              </a:rPr>
              <a:t>Guerra de guerrillas: debido al inexperto ejército de Biafra.</a:t>
            </a:r>
          </a:p>
          <a:p>
            <a:r>
              <a:rPr lang="es-ES" dirty="0">
                <a:latin typeface="+mj-lt"/>
              </a:rPr>
              <a:t>Guerra total: civiles como objetivo militar. Bloqueo de ayudas humanitarias que generan grandes hambrunas. Importancia de la superioridad militar. Recursos destinados a fines bélicos</a:t>
            </a:r>
            <a:r>
              <a:rPr lang="es-ES" dirty="0" smtClean="0">
                <a:latin typeface="+mj-lt"/>
              </a:rPr>
              <a:t>.</a:t>
            </a:r>
          </a:p>
          <a:p>
            <a:r>
              <a:rPr lang="es-ES" dirty="0" smtClean="0">
                <a:latin typeface="+mj-lt"/>
              </a:rPr>
              <a:t>Guerra localizada.</a:t>
            </a:r>
            <a:endParaRPr lang="es-ES" dirty="0">
              <a:latin typeface="+mj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Avances tecnológicos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8686800" cy="1925568"/>
          </a:xfrm>
        </p:spPr>
        <p:txBody>
          <a:bodyPr>
            <a:normAutofit/>
          </a:bodyPr>
          <a:lstStyle/>
          <a:p>
            <a:r>
              <a:rPr lang="es-ES" dirty="0">
                <a:latin typeface="+mj-lt"/>
              </a:rPr>
              <a:t>Escasez de avances por parte de los beligerantes.</a:t>
            </a:r>
          </a:p>
          <a:p>
            <a:r>
              <a:rPr lang="es-ES" dirty="0">
                <a:latin typeface="+mj-lt"/>
              </a:rPr>
              <a:t>Ejércitos mal entrenados.</a:t>
            </a:r>
          </a:p>
          <a:p>
            <a:r>
              <a:rPr lang="es-ES" dirty="0">
                <a:latin typeface="+mj-lt"/>
              </a:rPr>
              <a:t>Dificultades para obtener armamento.</a:t>
            </a:r>
          </a:p>
          <a:p>
            <a:r>
              <a:rPr lang="es-ES" dirty="0">
                <a:latin typeface="+mj-lt"/>
              </a:rPr>
              <a:t>Gran negocio para potencias extranjeras.</a:t>
            </a:r>
          </a:p>
          <a:p>
            <a:endParaRPr lang="es-ES" dirty="0">
              <a:latin typeface="+mj-l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16F56AB-C2C8-44F3-9BCF-78E302FE3B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56" y="3949440"/>
            <a:ext cx="4392488" cy="264461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Avances tecnológicos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06E5B5F-8F9F-42AD-9D60-3B77DF2D97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7930993"/>
              </p:ext>
            </p:extLst>
          </p:nvPr>
        </p:nvGraphicFramePr>
        <p:xfrm>
          <a:off x="457200" y="2420888"/>
          <a:ext cx="8229600" cy="3579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74048607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3747312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296779460"/>
                    </a:ext>
                  </a:extLst>
                </a:gridCol>
              </a:tblGrid>
              <a:tr h="738082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solidFill>
                            <a:schemeClr val="tx1"/>
                          </a:solidFill>
                          <a:latin typeface="+mj-lt"/>
                        </a:rPr>
                        <a:t>Escenarios bélicos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solidFill>
                            <a:schemeClr val="tx1"/>
                          </a:solidFill>
                          <a:latin typeface="+mj-lt"/>
                        </a:rPr>
                        <a:t>Nigeria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solidFill>
                            <a:schemeClr val="tx1"/>
                          </a:solidFill>
                          <a:latin typeface="+mj-lt"/>
                        </a:rPr>
                        <a:t>Biafra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658058"/>
                  </a:ext>
                </a:extLst>
              </a:tr>
              <a:tr h="738082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latin typeface="+mj-lt"/>
                        </a:rPr>
                        <a:t>Tierra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chemeClr val="tx1"/>
                          </a:solidFill>
                          <a:latin typeface="+mj-lt"/>
                        </a:rPr>
                        <a:t>Lanzacohetes y ametralladoras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+mj-lt"/>
                        </a:rPr>
                        <a:t>Máuser y AK-47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661632"/>
                  </a:ext>
                </a:extLst>
              </a:tr>
              <a:tr h="738082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latin typeface="+mj-lt"/>
                        </a:rPr>
                        <a:t>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+mj-lt"/>
                        </a:rPr>
                        <a:t>Caza submarinos, lanchas de desembarco, patrulleros de altura y costeros</a:t>
                      </a:r>
                    </a:p>
                    <a:p>
                      <a:endParaRPr lang="es-E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130214"/>
                  </a:ext>
                </a:extLst>
              </a:tr>
              <a:tr h="738082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latin typeface="+mj-lt"/>
                        </a:rPr>
                        <a:t>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+mj-lt"/>
                        </a:rPr>
                        <a:t>L-29 Delfín, MIG-17, MIG-15, Ilyushin Il-28, DC-3, DC-4 y Provost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+mj-lt"/>
                        </a:rPr>
                        <a:t>B-26, Minicom suecos (Malmö MFI-9) y T-6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696999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B3DA74E5-FBEF-4DAA-A2BB-5BEE40AF15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933056"/>
            <a:ext cx="2016224" cy="11305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Índice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1800" dirty="0">
                <a:latin typeface="+mj-lt"/>
              </a:rPr>
              <a:t>Contexto histórico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800" dirty="0">
                <a:latin typeface="+mj-lt"/>
              </a:rPr>
              <a:t>Causas de la guerra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800" dirty="0">
                <a:latin typeface="+mj-lt"/>
              </a:rPr>
              <a:t>Estrategias bélicas y su impacto en los resultados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800" dirty="0">
                <a:latin typeface="+mj-lt"/>
              </a:rPr>
              <a:t>Desarrollo bélico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800" dirty="0">
                <a:latin typeface="+mj-lt"/>
              </a:rPr>
              <a:t>Tipo de guerra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800" dirty="0">
                <a:latin typeface="+mj-lt"/>
              </a:rPr>
              <a:t>Avances tecnológicos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800" dirty="0">
                <a:latin typeface="+mj-lt"/>
              </a:rPr>
              <a:t>Movilización de recursos humanos y económicos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800" dirty="0">
                <a:latin typeface="+mj-lt"/>
              </a:rPr>
              <a:t>Influencia y participación de las potencias extranjeras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800" dirty="0">
                <a:latin typeface="+mj-lt"/>
              </a:rPr>
              <a:t>Consecuencias de la guerra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800" dirty="0">
                <a:latin typeface="+mj-lt"/>
              </a:rPr>
              <a:t>Éxitos y fracasos de la pacificación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800" dirty="0">
                <a:latin typeface="+mj-lt"/>
              </a:rPr>
              <a:t>Cambios territoriales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800" dirty="0">
                <a:latin typeface="+mj-lt"/>
              </a:rPr>
              <a:t>Repercusiones políticas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800" dirty="0">
                <a:latin typeface="+mj-lt"/>
              </a:rPr>
              <a:t>Impacto económico, social y demográfico; cambios en el papel y el estatus de las mujeres</a:t>
            </a:r>
          </a:p>
          <a:p>
            <a:pPr marL="514350" indent="-514350">
              <a:buFont typeface="+mj-lt"/>
              <a:buAutoNum type="arabicPeriod"/>
            </a:pPr>
            <a:endParaRPr lang="es-ES" sz="1800" dirty="0">
              <a:latin typeface="+mj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D2B2AA4-4A35-4035-A568-D8474339C4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713" y="332656"/>
            <a:ext cx="2376264" cy="353786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5B94E6A-60FC-4392-AA16-4D88326F1C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679998"/>
            <a:ext cx="3175248" cy="211683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4E301E9-797B-41EB-8AC1-46B6ADAB3EA8}"/>
              </a:ext>
            </a:extLst>
          </p:cNvPr>
          <p:cNvSpPr txBox="1"/>
          <p:nvPr/>
        </p:nvSpPr>
        <p:spPr>
          <a:xfrm>
            <a:off x="5264885" y="2813030"/>
            <a:ext cx="3175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+mj-lt"/>
              </a:rPr>
              <a:t>Ilyushin Il-28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48AB4B6-7573-4F46-B253-6B4EE6F6E3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83" y="4071101"/>
            <a:ext cx="3350121" cy="205371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58CB416-B6E5-47FB-BD5B-7083F23A9747}"/>
              </a:ext>
            </a:extLst>
          </p:cNvPr>
          <p:cNvSpPr txBox="1"/>
          <p:nvPr/>
        </p:nvSpPr>
        <p:spPr>
          <a:xfrm>
            <a:off x="897983" y="6122650"/>
            <a:ext cx="3350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+mj-lt"/>
              </a:rPr>
              <a:t>Malmö MFI-9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1915290-D862-4D41-B0B3-9E31DC07B9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406597"/>
            <a:ext cx="3305944" cy="2600676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8922464C-BAD7-4A82-A2BB-92AFD27CC57A}"/>
              </a:ext>
            </a:extLst>
          </p:cNvPr>
          <p:cNvSpPr txBox="1"/>
          <p:nvPr/>
        </p:nvSpPr>
        <p:spPr>
          <a:xfrm>
            <a:off x="5154724" y="6039673"/>
            <a:ext cx="3305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+mj-lt"/>
              </a:rPr>
              <a:t>B-26 Marauder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nflicto-Biafra-le-miau-noir">
            <a:extLst>
              <a:ext uri="{FF2B5EF4-FFF2-40B4-BE49-F238E27FC236}">
                <a16:creationId xmlns:a16="http://schemas.microsoft.com/office/drawing/2014/main" id="{A20C8871-24D5-4AB9-AFBF-D42F32E07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16" y="741755"/>
            <a:ext cx="374770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de L-29 delfin">
            <a:extLst>
              <a:ext uri="{FF2B5EF4-FFF2-40B4-BE49-F238E27FC236}">
                <a16:creationId xmlns:a16="http://schemas.microsoft.com/office/drawing/2014/main" id="{DC9E9331-2740-443B-909B-C68E346B1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7" y="3696497"/>
            <a:ext cx="3937127" cy="202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5416C23-4B59-4431-9EDB-F5C3D7FF6A53}"/>
              </a:ext>
            </a:extLst>
          </p:cNvPr>
          <p:cNvSpPr txBox="1"/>
          <p:nvPr/>
        </p:nvSpPr>
        <p:spPr>
          <a:xfrm>
            <a:off x="898388" y="5721665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+mj-lt"/>
              </a:rPr>
              <a:t>L-29 Delfín</a:t>
            </a:r>
          </a:p>
        </p:txBody>
      </p:sp>
      <p:pic>
        <p:nvPicPr>
          <p:cNvPr id="2056" name="Picture 8" descr="Resultado de imagen de MIG 17">
            <a:extLst>
              <a:ext uri="{FF2B5EF4-FFF2-40B4-BE49-F238E27FC236}">
                <a16:creationId xmlns:a16="http://schemas.microsoft.com/office/drawing/2014/main" id="{FADC7C6C-0EEE-470D-B6E7-D264D593F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177" y="988489"/>
            <a:ext cx="324626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2AD9A5E-8FF9-4C55-86F6-F783094D0497}"/>
              </a:ext>
            </a:extLst>
          </p:cNvPr>
          <p:cNvSpPr txBox="1"/>
          <p:nvPr/>
        </p:nvSpPr>
        <p:spPr>
          <a:xfrm>
            <a:off x="5287786" y="3161503"/>
            <a:ext cx="3246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+mj-lt"/>
              </a:rPr>
              <a:t>MIG-17</a:t>
            </a:r>
          </a:p>
        </p:txBody>
      </p:sp>
      <p:pic>
        <p:nvPicPr>
          <p:cNvPr id="2058" name="Picture 10" descr="Resultado de imagen de MIG 15">
            <a:extLst>
              <a:ext uri="{FF2B5EF4-FFF2-40B4-BE49-F238E27FC236}">
                <a16:creationId xmlns:a16="http://schemas.microsoft.com/office/drawing/2014/main" id="{61D03F0C-90A0-4116-8C8A-7A72D523F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823" y="3696497"/>
            <a:ext cx="3265617" cy="238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3842B1C-FC09-4C8C-9F08-C45424BCBA47}"/>
              </a:ext>
            </a:extLst>
          </p:cNvPr>
          <p:cNvSpPr txBox="1"/>
          <p:nvPr/>
        </p:nvSpPr>
        <p:spPr>
          <a:xfrm>
            <a:off x="5266822" y="6080522"/>
            <a:ext cx="326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+mj-lt"/>
              </a:rPr>
              <a:t>MIG-15</a:t>
            </a:r>
          </a:p>
        </p:txBody>
      </p:sp>
    </p:spTree>
    <p:extLst>
      <p:ext uri="{BB962C8B-B14F-4D97-AF65-F5344CB8AC3E}">
        <p14:creationId xmlns:p14="http://schemas.microsoft.com/office/powerpoint/2010/main" val="1698377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de provost aviones">
            <a:extLst>
              <a:ext uri="{FF2B5EF4-FFF2-40B4-BE49-F238E27FC236}">
                <a16:creationId xmlns:a16="http://schemas.microsoft.com/office/drawing/2014/main" id="{61F64929-F93F-4BE6-9F47-EF9C46835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73" y="836712"/>
            <a:ext cx="349436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CDB66F9-CA4F-4033-B8E5-F8B74F554230}"/>
              </a:ext>
            </a:extLst>
          </p:cNvPr>
          <p:cNvSpPr txBox="1"/>
          <p:nvPr/>
        </p:nvSpPr>
        <p:spPr>
          <a:xfrm>
            <a:off x="900473" y="3140968"/>
            <a:ext cx="3494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+mj-lt"/>
              </a:rPr>
              <a:t>Provost</a:t>
            </a:r>
          </a:p>
        </p:txBody>
      </p:sp>
      <p:pic>
        <p:nvPicPr>
          <p:cNvPr id="3076" name="Picture 4" descr="Resultado de imagen de T-6">
            <a:extLst>
              <a:ext uri="{FF2B5EF4-FFF2-40B4-BE49-F238E27FC236}">
                <a16:creationId xmlns:a16="http://schemas.microsoft.com/office/drawing/2014/main" id="{17076616-8CB0-403F-A038-821E68736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836712"/>
            <a:ext cx="3201913" cy="251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081F471-BAA6-4206-B852-4B07A4013998}"/>
              </a:ext>
            </a:extLst>
          </p:cNvPr>
          <p:cNvSpPr txBox="1"/>
          <p:nvPr/>
        </p:nvSpPr>
        <p:spPr>
          <a:xfrm>
            <a:off x="5145860" y="3355058"/>
            <a:ext cx="3201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+mj-lt"/>
              </a:rPr>
              <a:t>T-6</a:t>
            </a:r>
          </a:p>
        </p:txBody>
      </p:sp>
      <p:pic>
        <p:nvPicPr>
          <p:cNvPr id="3078" name="Picture 6" descr="[âIMG]">
            <a:extLst>
              <a:ext uri="{FF2B5EF4-FFF2-40B4-BE49-F238E27FC236}">
                <a16:creationId xmlns:a16="http://schemas.microsoft.com/office/drawing/2014/main" id="{2FE6C97F-9050-45FE-B7B6-2DBB8301D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73" y="3510300"/>
            <a:ext cx="3494366" cy="244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[âIMG]">
            <a:extLst>
              <a:ext uri="{FF2B5EF4-FFF2-40B4-BE49-F238E27FC236}">
                <a16:creationId xmlns:a16="http://schemas.microsoft.com/office/drawing/2014/main" id="{3F4CF543-5BA0-464B-88B5-6117D2A85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707" y="3724390"/>
            <a:ext cx="3360218" cy="204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FF47D57-4AF0-40BB-8FDD-699997C5CE46}"/>
              </a:ext>
            </a:extLst>
          </p:cNvPr>
          <p:cNvSpPr txBox="1"/>
          <p:nvPr/>
        </p:nvSpPr>
        <p:spPr>
          <a:xfrm>
            <a:off x="5070321" y="5774123"/>
            <a:ext cx="3360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+mj-lt"/>
              </a:rPr>
              <a:t>DC-4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0775BD6-DF82-416C-A6D7-3A17099CD5D1}"/>
              </a:ext>
            </a:extLst>
          </p:cNvPr>
          <p:cNvSpPr txBox="1"/>
          <p:nvPr/>
        </p:nvSpPr>
        <p:spPr>
          <a:xfrm>
            <a:off x="900473" y="5956356"/>
            <a:ext cx="3494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+mj-lt"/>
              </a:rPr>
              <a:t>DC-3</a:t>
            </a:r>
          </a:p>
        </p:txBody>
      </p:sp>
    </p:spTree>
    <p:extLst>
      <p:ext uri="{BB962C8B-B14F-4D97-AF65-F5344CB8AC3E}">
        <p14:creationId xmlns:p14="http://schemas.microsoft.com/office/powerpoint/2010/main" val="3316223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BD94BD-AF1A-42DF-9588-B0A56F9E7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434312"/>
          </a:xfrm>
        </p:spPr>
        <p:txBody>
          <a:bodyPr>
            <a:noAutofit/>
          </a:bodyPr>
          <a:lstStyle/>
          <a:p>
            <a:pPr algn="ctr"/>
            <a:r>
              <a:rPr lang="es-ES" sz="3200" dirty="0"/>
              <a:t>Movilización de recursos humanos y económicos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483BC6-0838-411F-B98C-8F7456549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3682752" cy="4389120"/>
          </a:xfrm>
        </p:spPr>
        <p:txBody>
          <a:bodyPr>
            <a:normAutofit fontScale="92500" lnSpcReduction="20000"/>
          </a:bodyPr>
          <a:lstStyle/>
          <a:p>
            <a:r>
              <a:rPr lang="es-ES" dirty="0">
                <a:latin typeface="+mj-lt"/>
              </a:rPr>
              <a:t>Bando nigeriano: 10000 hombres en 1966.</a:t>
            </a:r>
          </a:p>
          <a:p>
            <a:r>
              <a:rPr lang="es-ES" dirty="0">
                <a:latin typeface="+mj-lt"/>
              </a:rPr>
              <a:t>Rápida expansión del ejército: 120000 hombres durante el conflicto.</a:t>
            </a:r>
          </a:p>
          <a:p>
            <a:r>
              <a:rPr lang="es-ES" dirty="0">
                <a:latin typeface="+mj-lt"/>
              </a:rPr>
              <a:t>Bando biafreño: 40000 guerrilleros inexpertos.</a:t>
            </a:r>
          </a:p>
          <a:p>
            <a:r>
              <a:rPr lang="es-ES" dirty="0">
                <a:latin typeface="+mj-lt"/>
              </a:rPr>
              <a:t>3 millones de igbos huyen a Camerún.</a:t>
            </a:r>
          </a:p>
          <a:p>
            <a:r>
              <a:rPr lang="es-ES" dirty="0">
                <a:latin typeface="+mj-lt"/>
              </a:rPr>
              <a:t>Escasa producción industrial nigeriana.</a:t>
            </a:r>
          </a:p>
          <a:p>
            <a:r>
              <a:rPr lang="es-ES" dirty="0">
                <a:latin typeface="+mj-lt"/>
              </a:rPr>
              <a:t>Grandes gastos de guerra.</a:t>
            </a:r>
          </a:p>
        </p:txBody>
      </p:sp>
      <p:pic>
        <p:nvPicPr>
          <p:cNvPr id="4100" name="Picture 4" descr="Resultado de imagen de camerÃºn y biafra mapa">
            <a:extLst>
              <a:ext uri="{FF2B5EF4-FFF2-40B4-BE49-F238E27FC236}">
                <a16:creationId xmlns:a16="http://schemas.microsoft.com/office/drawing/2014/main" id="{470EB288-2D49-43AC-B00F-C64435F8D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78062"/>
            <a:ext cx="3682752" cy="330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372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4EC809-4099-4AFC-AD47-ADC5790DA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/>
              <a:t>Influencia y participación de las potencias extranjeras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E6BFE2-E156-4556-873C-DBC13815B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5410944" cy="4389120"/>
          </a:xfrm>
        </p:spPr>
        <p:txBody>
          <a:bodyPr>
            <a:normAutofit lnSpcReduction="10000"/>
          </a:bodyPr>
          <a:lstStyle/>
          <a:p>
            <a:r>
              <a:rPr lang="es-ES" sz="2400" dirty="0">
                <a:latin typeface="+mj-lt"/>
              </a:rPr>
              <a:t>Participación fundamental: armamento y ayudas humanitarias.</a:t>
            </a:r>
          </a:p>
          <a:p>
            <a:r>
              <a:rPr lang="es-ES" sz="2400" dirty="0">
                <a:latin typeface="+mj-lt"/>
              </a:rPr>
              <a:t>Apoyo a Nigeria: Egipto, URSS, Reino Unido, EE. UU. y la gran mayoría de países africanos.</a:t>
            </a:r>
          </a:p>
          <a:p>
            <a:r>
              <a:rPr lang="es-ES" sz="2400" dirty="0">
                <a:latin typeface="+mj-lt"/>
              </a:rPr>
              <a:t>Apoyo a Biafra: </a:t>
            </a:r>
          </a:p>
          <a:p>
            <a:pPr lvl="1"/>
            <a:r>
              <a:rPr lang="es-ES" dirty="0">
                <a:latin typeface="+mj-lt"/>
              </a:rPr>
              <a:t>Respaldada por: Francia Israel, España, Portugal, China, Rodesia y Sudáfrica.</a:t>
            </a:r>
          </a:p>
          <a:p>
            <a:pPr lvl="1"/>
            <a:r>
              <a:rPr lang="es-ES" dirty="0">
                <a:latin typeface="+mj-lt"/>
              </a:rPr>
              <a:t>Oficialmente: Costa de Marfil, Zambia, Haití, Gabón y Tanzania.</a:t>
            </a:r>
          </a:p>
          <a:p>
            <a:endParaRPr lang="es-ES" dirty="0"/>
          </a:p>
        </p:txBody>
      </p:sp>
      <p:pic>
        <p:nvPicPr>
          <p:cNvPr id="5122" name="Picture 2" descr="Resultado de imagen de ayudas humanitarias a Biafra">
            <a:extLst>
              <a:ext uri="{FF2B5EF4-FFF2-40B4-BE49-F238E27FC236}">
                <a16:creationId xmlns:a16="http://schemas.microsoft.com/office/drawing/2014/main" id="{FC3C0BFC-0BCE-4530-8D2F-A1A88C5B8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307" y="2972397"/>
            <a:ext cx="2646040" cy="231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146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A249EAD-4E93-40AE-9A56-7E651B411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857500"/>
            <a:ext cx="8305800" cy="1143000"/>
          </a:xfrm>
        </p:spPr>
        <p:txBody>
          <a:bodyPr/>
          <a:lstStyle/>
          <a:p>
            <a:pPr algn="ctr"/>
            <a:r>
              <a:rPr lang="es-ES" dirty="0"/>
              <a:t>Consecuencias</a:t>
            </a:r>
          </a:p>
        </p:txBody>
      </p:sp>
    </p:spTree>
    <p:extLst>
      <p:ext uri="{BB962C8B-B14F-4D97-AF65-F5344CB8AC3E}">
        <p14:creationId xmlns:p14="http://schemas.microsoft.com/office/powerpoint/2010/main" val="1440845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8FE050-9126-4E12-86AE-1DB09FB72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/>
              <a:t>Éxitos y fracasos de la pacificación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79E5ED-1A62-4206-B15A-1C98CFE0F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008" y="1935480"/>
            <a:ext cx="4042792" cy="4389120"/>
          </a:xfrm>
        </p:spPr>
        <p:txBody>
          <a:bodyPr/>
          <a:lstStyle/>
          <a:p>
            <a:r>
              <a:rPr lang="es-ES" dirty="0">
                <a:latin typeface="+mj-lt"/>
              </a:rPr>
              <a:t>Las negociaciones de paz fracasaron (Aburi).</a:t>
            </a:r>
          </a:p>
          <a:p>
            <a:r>
              <a:rPr lang="es-ES" dirty="0">
                <a:latin typeface="+mj-lt"/>
              </a:rPr>
              <a:t>No hubo sanciones para los vencidos.</a:t>
            </a:r>
          </a:p>
          <a:p>
            <a:r>
              <a:rPr lang="es-ES" dirty="0">
                <a:latin typeface="+mj-lt"/>
              </a:rPr>
              <a:t>Situación de desmoralización en Biafra.</a:t>
            </a:r>
          </a:p>
          <a:p>
            <a:r>
              <a:rPr lang="es-ES" dirty="0">
                <a:latin typeface="+mj-lt"/>
              </a:rPr>
              <a:t> Se les devuelven sus propiedades a los igbos y se retiran los cargos contra los rebeldes.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5C7F951-1373-4414-87B7-41BE552B6BA5}"/>
              </a:ext>
            </a:extLst>
          </p:cNvPr>
          <p:cNvSpPr txBox="1"/>
          <p:nvPr/>
        </p:nvSpPr>
        <p:spPr>
          <a:xfrm>
            <a:off x="1166648" y="5951572"/>
            <a:ext cx="2782060" cy="382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+mj-lt"/>
              </a:rPr>
              <a:t>Yakubu Gowon</a:t>
            </a:r>
          </a:p>
        </p:txBody>
      </p:sp>
      <p:pic>
        <p:nvPicPr>
          <p:cNvPr id="7182" name="Picture 14" descr="Resultado de imagen de Yakubu Gowon">
            <a:extLst>
              <a:ext uri="{FF2B5EF4-FFF2-40B4-BE49-F238E27FC236}">
                <a16:creationId xmlns:a16="http://schemas.microsoft.com/office/drawing/2014/main" id="{84FD62C9-2358-4EF7-BF85-55DEBE756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20" y="2060848"/>
            <a:ext cx="2779088" cy="389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979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8B35EC-2684-4C31-B865-20D56BBCD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Cambios territoriales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3D8746-0694-4DCF-BFD6-75F7A00F4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57364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ES" sz="3600" dirty="0">
              <a:latin typeface="+mj-lt"/>
            </a:endParaRPr>
          </a:p>
        </p:txBody>
      </p:sp>
      <p:pic>
        <p:nvPicPr>
          <p:cNvPr id="11266" name="Picture 2" descr="Resultado de imagen de imagen en blanco">
            <a:extLst>
              <a:ext uri="{FF2B5EF4-FFF2-40B4-BE49-F238E27FC236}">
                <a16:creationId xmlns:a16="http://schemas.microsoft.com/office/drawing/2014/main" id="{A64E774F-C4E5-4C11-A104-2AD7767C8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124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Resultado de imagen de imagen en blanco">
            <a:extLst>
              <a:ext uri="{FF2B5EF4-FFF2-40B4-BE49-F238E27FC236}">
                <a16:creationId xmlns:a16="http://schemas.microsoft.com/office/drawing/2014/main" id="{FEA0380E-1B6C-4193-A906-517BB89F8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44000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Resultado de imagen de imagen en blanco">
            <a:extLst>
              <a:ext uri="{FF2B5EF4-FFF2-40B4-BE49-F238E27FC236}">
                <a16:creationId xmlns:a16="http://schemas.microsoft.com/office/drawing/2014/main" id="{085DDB8F-9C18-443B-A559-3F9DC9342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47491"/>
            <a:ext cx="1835697" cy="45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Resultado de imagen de imagen en blanco">
            <a:extLst>
              <a:ext uri="{FF2B5EF4-FFF2-40B4-BE49-F238E27FC236}">
                <a16:creationId xmlns:a16="http://schemas.microsoft.com/office/drawing/2014/main" id="{D1854DB8-E8BF-4E88-9942-97B1E8F44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247491"/>
            <a:ext cx="1835695" cy="45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837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5B6085-8C2E-4E3F-9F53-1D9727BD7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Repercusiones políticas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EA72B9-37E9-445E-9D78-493562D6C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383" y="2184405"/>
            <a:ext cx="4114800" cy="4389120"/>
          </a:xfrm>
        </p:spPr>
        <p:txBody>
          <a:bodyPr>
            <a:normAutofit/>
          </a:bodyPr>
          <a:lstStyle/>
          <a:p>
            <a:r>
              <a:rPr lang="es-ES" dirty="0">
                <a:latin typeface="+mj-lt"/>
              </a:rPr>
              <a:t>Golpes militares tras la guerra: 1975, 1983, 1985, 1993 y 1996.</a:t>
            </a:r>
          </a:p>
          <a:p>
            <a:r>
              <a:rPr lang="es-ES" dirty="0">
                <a:latin typeface="+mj-lt"/>
              </a:rPr>
              <a:t>Leyes para impedir el origen étnico de los partidos políticos.</a:t>
            </a:r>
          </a:p>
          <a:p>
            <a:r>
              <a:rPr lang="es-ES" dirty="0">
                <a:latin typeface="+mj-lt"/>
              </a:rPr>
              <a:t>1999: Obasanjo; proceso de democratización.</a:t>
            </a:r>
          </a:p>
        </p:txBody>
      </p:sp>
      <p:pic>
        <p:nvPicPr>
          <p:cNvPr id="8194" name="Picture 2" descr="Olusegun Obasanjo 2001-05-10 (001).jpg">
            <a:extLst>
              <a:ext uri="{FF2B5EF4-FFF2-40B4-BE49-F238E27FC236}">
                <a16:creationId xmlns:a16="http://schemas.microsoft.com/office/drawing/2014/main" id="{6D41A4B9-5A85-45DC-8077-B567313E1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3279998" cy="389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7B3402F-3C96-4B83-84F6-20465CF029FE}"/>
              </a:ext>
            </a:extLst>
          </p:cNvPr>
          <p:cNvSpPr txBox="1"/>
          <p:nvPr/>
        </p:nvSpPr>
        <p:spPr>
          <a:xfrm>
            <a:off x="4930961" y="5952118"/>
            <a:ext cx="3279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+mj-lt"/>
              </a:rPr>
              <a:t>Olusegun Obasanjo</a:t>
            </a:r>
          </a:p>
        </p:txBody>
      </p:sp>
    </p:spTree>
    <p:extLst>
      <p:ext uri="{BB962C8B-B14F-4D97-AF65-F5344CB8AC3E}">
        <p14:creationId xmlns:p14="http://schemas.microsoft.com/office/powerpoint/2010/main" val="3362675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C1D826-3663-4628-9A76-FD06A31C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Repercusiones políticas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4E03B12-F379-4352-966E-790B07175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071" y="2368868"/>
            <a:ext cx="4924500" cy="3292827"/>
          </a:xfrm>
        </p:spPr>
        <p:txBody>
          <a:bodyPr>
            <a:normAutofit/>
          </a:bodyPr>
          <a:lstStyle/>
          <a:p>
            <a:r>
              <a:rPr lang="es-ES" dirty="0">
                <a:latin typeface="+mj-lt"/>
              </a:rPr>
              <a:t>Deseo de secesión que se mantiene en la actualidad.</a:t>
            </a:r>
          </a:p>
          <a:p>
            <a:r>
              <a:rPr lang="es-ES" dirty="0">
                <a:latin typeface="+mj-lt"/>
              </a:rPr>
              <a:t>Dos líderes:</a:t>
            </a:r>
          </a:p>
          <a:p>
            <a:pPr lvl="1"/>
            <a:r>
              <a:rPr lang="es-ES" dirty="0">
                <a:latin typeface="+mj-lt"/>
              </a:rPr>
              <a:t>Benjamin Onwuka.</a:t>
            </a:r>
          </a:p>
          <a:p>
            <a:pPr lvl="1"/>
            <a:r>
              <a:rPr lang="es-ES" dirty="0">
                <a:latin typeface="+mj-lt"/>
              </a:rPr>
              <a:t>Nnamdi Kanu (movimiento IPOB).</a:t>
            </a:r>
          </a:p>
          <a:p>
            <a:pPr lvl="1"/>
            <a:r>
              <a:rPr lang="es-ES" dirty="0">
                <a:latin typeface="+mj-lt"/>
              </a:rPr>
              <a:t>150 nigerianos asesinados.</a:t>
            </a:r>
          </a:p>
          <a:p>
            <a:pPr lvl="1"/>
            <a:endParaRPr lang="es-ES" dirty="0">
              <a:latin typeface="+mj-lt"/>
            </a:endParaRPr>
          </a:p>
        </p:txBody>
      </p:sp>
      <p:pic>
        <p:nvPicPr>
          <p:cNvPr id="9222" name="Picture 6" descr="Resultado de imagen de Nwannekaenyi kanu">
            <a:extLst>
              <a:ext uri="{FF2B5EF4-FFF2-40B4-BE49-F238E27FC236}">
                <a16:creationId xmlns:a16="http://schemas.microsoft.com/office/drawing/2014/main" id="{2EE94E5F-F1D6-4C45-982B-BF438ECE9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669" y="1868466"/>
            <a:ext cx="21355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A6CC5A3-6171-49F3-9673-04F0F2949ADB}"/>
              </a:ext>
            </a:extLst>
          </p:cNvPr>
          <p:cNvSpPr txBox="1"/>
          <p:nvPr/>
        </p:nvSpPr>
        <p:spPr>
          <a:xfrm>
            <a:off x="5475975" y="3830616"/>
            <a:ext cx="3020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+mj-lt"/>
              </a:rPr>
              <a:t>Nwannekaenyi Nnamdi Kanu</a:t>
            </a:r>
          </a:p>
        </p:txBody>
      </p:sp>
      <p:pic>
        <p:nvPicPr>
          <p:cNvPr id="9224" name="Picture 8" descr="Resultado de imagen de Benjamin Onwuka">
            <a:extLst>
              <a:ext uri="{FF2B5EF4-FFF2-40B4-BE49-F238E27FC236}">
                <a16:creationId xmlns:a16="http://schemas.microsoft.com/office/drawing/2014/main" id="{B92FA66F-1916-47E0-B3DF-D4D9D1A7D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394" y="4221326"/>
            <a:ext cx="23241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62277E-AF97-48C6-B28E-455EB179DE03}"/>
              </a:ext>
            </a:extLst>
          </p:cNvPr>
          <p:cNvSpPr txBox="1"/>
          <p:nvPr/>
        </p:nvSpPr>
        <p:spPr>
          <a:xfrm>
            <a:off x="5824395" y="6165568"/>
            <a:ext cx="2324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+mj-lt"/>
              </a:rPr>
              <a:t>Benjamin Onwuka</a:t>
            </a:r>
          </a:p>
        </p:txBody>
      </p:sp>
    </p:spTree>
    <p:extLst>
      <p:ext uri="{BB962C8B-B14F-4D97-AF65-F5344CB8AC3E}">
        <p14:creationId xmlns:p14="http://schemas.microsoft.com/office/powerpoint/2010/main" val="1712235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Contexto histórico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3466728" cy="4661872"/>
          </a:xfrm>
        </p:spPr>
        <p:txBody>
          <a:bodyPr>
            <a:noAutofit/>
          </a:bodyPr>
          <a:lstStyle/>
          <a:p>
            <a:r>
              <a:rPr lang="es-ES" sz="2000" dirty="0">
                <a:latin typeface="+mj-lt"/>
              </a:rPr>
              <a:t>Nigeria: África occidental. Límites: golfo de Guinea, Camerún, Chad, Níger y Benín.</a:t>
            </a:r>
          </a:p>
          <a:p>
            <a:r>
              <a:rPr lang="es-ES" sz="2000" dirty="0">
                <a:latin typeface="+mj-lt"/>
              </a:rPr>
              <a:t>Etnias importantes: hausa y fulani (musulmanes), yoruba (cristianos o musulmanes) y los igbo (cristianos). Algunos practican el animismo.</a:t>
            </a:r>
          </a:p>
          <a:p>
            <a:r>
              <a:rPr lang="es-ES" sz="2000" dirty="0">
                <a:latin typeface="+mj-lt"/>
              </a:rPr>
              <a:t>Níger y Benue: limitan las zonas de influencia étnicas.</a:t>
            </a:r>
          </a:p>
          <a:p>
            <a:r>
              <a:rPr lang="es-ES" sz="2000" dirty="0">
                <a:latin typeface="+mj-lt"/>
              </a:rPr>
              <a:t> Fue una colonia británica (1920).</a:t>
            </a:r>
          </a:p>
          <a:p>
            <a:r>
              <a:rPr lang="es-ES" sz="2000" dirty="0">
                <a:latin typeface="+mj-lt"/>
              </a:rPr>
              <a:t>Rica en recursos.</a:t>
            </a:r>
          </a:p>
        </p:txBody>
      </p:sp>
      <p:pic>
        <p:nvPicPr>
          <p:cNvPr id="7" name="6 Imagen" descr="53e61204feea3be92d849137af94474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3508" y="2060848"/>
            <a:ext cx="4631092" cy="444584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79BCDE-D9E0-417C-9486-A5BE12B3C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/>
              <a:t>Impacto económico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ED2673-2A7B-415A-86B9-B2E89BD3A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4546848" cy="4389120"/>
          </a:xfrm>
        </p:spPr>
        <p:txBody>
          <a:bodyPr>
            <a:normAutofit fontScale="92500" lnSpcReduction="10000"/>
          </a:bodyPr>
          <a:lstStyle/>
          <a:p>
            <a:r>
              <a:rPr lang="es-ES" dirty="0">
                <a:latin typeface="+mj-lt"/>
              </a:rPr>
              <a:t>Se acaban las esperanzas nigerianas de ser un país importante.</a:t>
            </a:r>
          </a:p>
          <a:p>
            <a:r>
              <a:rPr lang="es-ES" dirty="0">
                <a:latin typeface="+mj-lt"/>
              </a:rPr>
              <a:t>Nigeria como </a:t>
            </a:r>
            <a:r>
              <a:rPr lang="es-ES" i="1" dirty="0">
                <a:latin typeface="+mj-lt"/>
              </a:rPr>
              <a:t>petro-Estado</a:t>
            </a:r>
            <a:r>
              <a:rPr lang="es-ES" dirty="0">
                <a:latin typeface="+mj-lt"/>
              </a:rPr>
              <a:t>.</a:t>
            </a:r>
          </a:p>
          <a:p>
            <a:r>
              <a:rPr lang="es-ES" dirty="0">
                <a:latin typeface="+mj-lt"/>
              </a:rPr>
              <a:t>Caída de la economía: gastos de guerra y destrucción de campos de cultivo.</a:t>
            </a:r>
          </a:p>
          <a:p>
            <a:r>
              <a:rPr lang="es-ES" dirty="0">
                <a:latin typeface="+mj-lt"/>
              </a:rPr>
              <a:t>Ciudades en ruinas.</a:t>
            </a:r>
          </a:p>
          <a:p>
            <a:r>
              <a:rPr lang="es-ES" dirty="0" smtClean="0">
                <a:latin typeface="+mj-lt"/>
              </a:rPr>
              <a:t>150000000 </a:t>
            </a:r>
            <a:r>
              <a:rPr lang="es-ES" dirty="0">
                <a:latin typeface="+mj-lt"/>
              </a:rPr>
              <a:t>$ en tratamiento de heridos y </a:t>
            </a:r>
            <a:r>
              <a:rPr lang="es-ES" dirty="0" smtClean="0">
                <a:latin typeface="+mj-lt"/>
              </a:rPr>
              <a:t>80000000 </a:t>
            </a:r>
            <a:r>
              <a:rPr lang="es-ES" dirty="0">
                <a:latin typeface="+mj-lt"/>
              </a:rPr>
              <a:t>$ en reconstrucción de infraestructuras.</a:t>
            </a:r>
          </a:p>
          <a:p>
            <a:pPr marL="0" indent="0">
              <a:buNone/>
            </a:pPr>
            <a:endParaRPr lang="es-ES" dirty="0">
              <a:latin typeface="+mj-lt"/>
            </a:endParaRPr>
          </a:p>
        </p:txBody>
      </p:sp>
      <p:pic>
        <p:nvPicPr>
          <p:cNvPr id="1030" name="Picture 6" descr="Resultado de imagen de guerra de biafra heridos">
            <a:extLst>
              <a:ext uri="{FF2B5EF4-FFF2-40B4-BE49-F238E27FC236}">
                <a16:creationId xmlns:a16="http://schemas.microsoft.com/office/drawing/2014/main" id="{31C487FB-E4DA-4D81-980B-1AF27B6F3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26798"/>
            <a:ext cx="3902277" cy="260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3172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950A5D-22E9-432B-893D-A7F9F7621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Impacto social y demográfico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4F06BC-7D8A-4C7D-BE86-D35FCAD56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066" y="2177796"/>
            <a:ext cx="4978896" cy="4389120"/>
          </a:xfrm>
        </p:spPr>
        <p:txBody>
          <a:bodyPr>
            <a:normAutofit lnSpcReduction="10000"/>
          </a:bodyPr>
          <a:lstStyle/>
          <a:p>
            <a:r>
              <a:rPr lang="es-ES" dirty="0">
                <a:latin typeface="+mj-lt"/>
              </a:rPr>
              <a:t>14 millones de personas afectadas.</a:t>
            </a:r>
          </a:p>
          <a:p>
            <a:r>
              <a:rPr lang="es-ES" dirty="0">
                <a:latin typeface="+mj-lt"/>
              </a:rPr>
              <a:t>800000-</a:t>
            </a:r>
            <a:r>
              <a:rPr lang="es-ES" b="1" dirty="0">
                <a:latin typeface="+mj-lt"/>
              </a:rPr>
              <a:t>3000000</a:t>
            </a:r>
            <a:r>
              <a:rPr lang="es-ES" dirty="0">
                <a:latin typeface="+mj-lt"/>
              </a:rPr>
              <a:t> de fallecidos.</a:t>
            </a:r>
          </a:p>
          <a:p>
            <a:r>
              <a:rPr lang="es-ES" dirty="0">
                <a:latin typeface="+mj-lt"/>
              </a:rPr>
              <a:t>1300000 por inanición.</a:t>
            </a:r>
          </a:p>
          <a:p>
            <a:r>
              <a:rPr lang="es-ES" dirty="0">
                <a:latin typeface="+mj-lt"/>
              </a:rPr>
              <a:t>El hambre genera </a:t>
            </a:r>
            <a:r>
              <a:rPr lang="es-ES" i="1" dirty="0">
                <a:latin typeface="+mj-lt"/>
              </a:rPr>
              <a:t>kwashiorkor.</a:t>
            </a:r>
          </a:p>
          <a:p>
            <a:r>
              <a:rPr lang="es-ES" dirty="0">
                <a:latin typeface="+mj-lt"/>
              </a:rPr>
              <a:t>La guerra salta a todos los medios y es retransmitida.</a:t>
            </a:r>
          </a:p>
          <a:p>
            <a:r>
              <a:rPr lang="es-ES" dirty="0">
                <a:latin typeface="+mj-lt"/>
              </a:rPr>
              <a:t>Aparición de nuevas ONG. Bernard Kouchner crea Médecins Sans Frontières (1971).</a:t>
            </a:r>
          </a:p>
        </p:txBody>
      </p:sp>
      <p:pic>
        <p:nvPicPr>
          <p:cNvPr id="10242" name="Picture 2" descr="Resultado de imagen de kwashiorkor guerra de biafra">
            <a:extLst>
              <a:ext uri="{FF2B5EF4-FFF2-40B4-BE49-F238E27FC236}">
                <a16:creationId xmlns:a16="http://schemas.microsoft.com/office/drawing/2014/main" id="{CEE49838-3336-400A-87E4-E52F39EAA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177796"/>
            <a:ext cx="2021582" cy="306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esultado de imagen de medicos sin fronteras">
            <a:extLst>
              <a:ext uri="{FF2B5EF4-FFF2-40B4-BE49-F238E27FC236}">
                <a16:creationId xmlns:a16="http://schemas.microsoft.com/office/drawing/2014/main" id="{05858CEE-9237-44CE-90AF-7D9B0B847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815" y="5574201"/>
            <a:ext cx="2592288" cy="75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1571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5579AE-7F5E-4BDE-809D-80927173A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4000" dirty="0"/>
              <a:t>Cambios en el papel y el estatus de las mujeres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5B7C7A-D5E5-4B60-95B8-C15EE0C44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3898776" cy="4389120"/>
          </a:xfrm>
        </p:spPr>
        <p:txBody>
          <a:bodyPr>
            <a:normAutofit fontScale="92500" lnSpcReduction="10000"/>
          </a:bodyPr>
          <a:lstStyle/>
          <a:p>
            <a:r>
              <a:rPr lang="es-ES" dirty="0">
                <a:latin typeface="+mj-lt"/>
              </a:rPr>
              <a:t>No lucharon en el frente.</a:t>
            </a:r>
          </a:p>
          <a:p>
            <a:r>
              <a:rPr lang="es-ES" dirty="0">
                <a:latin typeface="+mj-lt"/>
              </a:rPr>
              <a:t>Sostienen a sus familias mediante el comercio y la agricultura.</a:t>
            </a:r>
          </a:p>
          <a:p>
            <a:r>
              <a:rPr lang="es-ES" dirty="0">
                <a:latin typeface="+mj-lt"/>
              </a:rPr>
              <a:t>Combatían el kwashiorkor mediante la cocina.</a:t>
            </a:r>
          </a:p>
          <a:p>
            <a:r>
              <a:rPr lang="es-ES" dirty="0">
                <a:latin typeface="+mj-lt"/>
              </a:rPr>
              <a:t>Educaban a los niños.</a:t>
            </a:r>
          </a:p>
          <a:p>
            <a:r>
              <a:rPr lang="es-ES" dirty="0">
                <a:latin typeface="+mj-lt"/>
              </a:rPr>
              <a:t>Desgraciadamente, eran violadas y se veían obligadas a ejercer la prostitución.</a:t>
            </a:r>
          </a:p>
        </p:txBody>
      </p:sp>
      <p:pic>
        <p:nvPicPr>
          <p:cNvPr id="12290" name="Picture 2" descr="Resultado de imagen de mujeres en la guerra de Biafra">
            <a:extLst>
              <a:ext uri="{FF2B5EF4-FFF2-40B4-BE49-F238E27FC236}">
                <a16:creationId xmlns:a16="http://schemas.microsoft.com/office/drawing/2014/main" id="{CA2699B0-2631-485C-8E70-0B511F330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590" y="2414587"/>
            <a:ext cx="4327210" cy="259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3485EA5-03EB-45C0-819B-828A25AF17DD}"/>
              </a:ext>
            </a:extLst>
          </p:cNvPr>
          <p:cNvSpPr txBox="1"/>
          <p:nvPr/>
        </p:nvSpPr>
        <p:spPr>
          <a:xfrm>
            <a:off x="4355976" y="5010913"/>
            <a:ext cx="433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+mj-lt"/>
              </a:rPr>
              <a:t>Chimamanda Ngozi Adichie</a:t>
            </a:r>
            <a:r>
              <a:rPr lang="es-E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390477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1F116FE-7E84-4376-BBA5-E71FF5B3D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schemeClr val="accent3">
                    <a:lumMod val="75000"/>
                  </a:schemeClr>
                </a:solidFill>
              </a:rPr>
              <a:t>FIN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9CAD5AC-8C6E-4C30-91D7-C5C7959E30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b="1" dirty="0">
                <a:solidFill>
                  <a:srgbClr val="92D050"/>
                </a:solidFill>
                <a:latin typeface="+mj-lt"/>
              </a:rPr>
              <a:t>Gracias por vuestra atención</a:t>
            </a:r>
          </a:p>
          <a:p>
            <a:pPr algn="ctr"/>
            <a:r>
              <a:rPr lang="es-ES" sz="2400" b="1" dirty="0">
                <a:solidFill>
                  <a:srgbClr val="92D050"/>
                </a:solidFill>
                <a:latin typeface="+mj-lt"/>
              </a:rPr>
              <a:t>PD: Espero no haberos aburrido :)</a:t>
            </a:r>
          </a:p>
        </p:txBody>
      </p:sp>
    </p:spTree>
    <p:extLst>
      <p:ext uri="{BB962C8B-B14F-4D97-AF65-F5344CB8AC3E}">
        <p14:creationId xmlns:p14="http://schemas.microsoft.com/office/powerpoint/2010/main" val="1497534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Contexto histórico</a:t>
            </a: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D437C05B-D060-424D-879E-FE79ACFC7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38665"/>
            <a:ext cx="3178696" cy="3759696"/>
          </a:xfrm>
        </p:spPr>
        <p:txBody>
          <a:bodyPr>
            <a:normAutofit/>
          </a:bodyPr>
          <a:lstStyle/>
          <a:p>
            <a:r>
              <a:rPr lang="es-ES" sz="2000" dirty="0">
                <a:latin typeface="+mj-lt"/>
              </a:rPr>
              <a:t>Nigeria independiente   (1-10-1960).</a:t>
            </a:r>
          </a:p>
          <a:p>
            <a:r>
              <a:rPr lang="es-ES" sz="2000" dirty="0">
                <a:latin typeface="+mj-lt"/>
              </a:rPr>
              <a:t>Conflicto armado político-étnico.</a:t>
            </a:r>
          </a:p>
          <a:p>
            <a:r>
              <a:rPr lang="es-ES" sz="2000" dirty="0">
                <a:latin typeface="+mj-lt"/>
              </a:rPr>
              <a:t>Lucha importante por el petróleo.</a:t>
            </a:r>
          </a:p>
          <a:p>
            <a:r>
              <a:rPr lang="es-ES" sz="2000" dirty="0">
                <a:latin typeface="+mj-lt"/>
              </a:rPr>
              <a:t>Contienda: desde el 6-7-1967 hasta el 13-1-1970.</a:t>
            </a:r>
          </a:p>
          <a:p>
            <a:r>
              <a:rPr lang="es-ES" sz="2000" dirty="0">
                <a:latin typeface="+mj-lt"/>
              </a:rPr>
              <a:t>Debido a la secesión de Biafra.</a:t>
            </a:r>
          </a:p>
          <a:p>
            <a:r>
              <a:rPr lang="es-ES" sz="2000" dirty="0">
                <a:latin typeface="+mj-lt"/>
              </a:rPr>
              <a:t>Hambre e inanición.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B173079-4309-46E6-8F62-9403D143E0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858" y="2307869"/>
            <a:ext cx="4988942" cy="38460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Causas a largo plazo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50192"/>
            <a:ext cx="4618856" cy="4389120"/>
          </a:xfrm>
        </p:spPr>
        <p:txBody>
          <a:bodyPr>
            <a:normAutofit lnSpcReduction="10000"/>
          </a:bodyPr>
          <a:lstStyle/>
          <a:p>
            <a:r>
              <a:rPr lang="es-ES" sz="2200" dirty="0">
                <a:latin typeface="+mj-lt"/>
              </a:rPr>
              <a:t>Colonialismo.</a:t>
            </a:r>
          </a:p>
          <a:p>
            <a:r>
              <a:rPr lang="es-ES" sz="2200" dirty="0">
                <a:latin typeface="+mj-lt"/>
              </a:rPr>
              <a:t>1906: colonia y protectorado de Lagos junto con el Protectorado del Sur de Nigeria forman Nigeria.</a:t>
            </a:r>
          </a:p>
          <a:p>
            <a:r>
              <a:rPr lang="es-ES" sz="2200" dirty="0">
                <a:latin typeface="+mj-lt"/>
              </a:rPr>
              <a:t>Frederick Lugard.</a:t>
            </a:r>
          </a:p>
          <a:p>
            <a:r>
              <a:rPr lang="es-ES" sz="2200" dirty="0">
                <a:latin typeface="+mj-lt"/>
              </a:rPr>
              <a:t>Problemas debido a la poca vinculación entre tribus.</a:t>
            </a:r>
          </a:p>
          <a:p>
            <a:r>
              <a:rPr lang="es-ES" sz="2200" dirty="0">
                <a:latin typeface="+mj-lt"/>
              </a:rPr>
              <a:t>Diferencias políticas, religiosas, ideológicas…</a:t>
            </a:r>
          </a:p>
          <a:p>
            <a:r>
              <a:rPr lang="es-ES" sz="2200" dirty="0">
                <a:latin typeface="+mj-lt"/>
              </a:rPr>
              <a:t>Fue la colonia británica más importante (1920).</a:t>
            </a:r>
          </a:p>
          <a:p>
            <a:r>
              <a:rPr lang="es-ES" sz="2200" dirty="0">
                <a:latin typeface="+mj-lt"/>
              </a:rPr>
              <a:t>Se independiza el 1-10-1960.</a:t>
            </a:r>
          </a:p>
          <a:p>
            <a:pPr>
              <a:buFont typeface="Wingdings" panose="05000000000000000000" pitchFamily="2" charset="2"/>
              <a:buChar char="§"/>
            </a:pPr>
            <a:endParaRPr lang="es-ES" sz="2200" dirty="0">
              <a:latin typeface="+mj-l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D6A93CF-1C0D-4DB1-89FD-22F01085CB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450171" y="1847088"/>
            <a:ext cx="3168352" cy="450770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5124D91-0DD5-4C64-BFDE-D3A8F1460BD2}"/>
              </a:ext>
            </a:extLst>
          </p:cNvPr>
          <p:cNvSpPr txBox="1"/>
          <p:nvPr/>
        </p:nvSpPr>
        <p:spPr>
          <a:xfrm>
            <a:off x="5450171" y="6362375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+mj-lt"/>
              </a:rPr>
              <a:t>Frederick Lugard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Causas a corto plazo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4042792" cy="4389120"/>
          </a:xfrm>
        </p:spPr>
        <p:txBody>
          <a:bodyPr>
            <a:normAutofit/>
          </a:bodyPr>
          <a:lstStyle/>
          <a:p>
            <a:r>
              <a:rPr lang="es-ES" sz="2100" dirty="0">
                <a:latin typeface="+mj-lt"/>
              </a:rPr>
              <a:t>Tres provincias divididas políticamente.</a:t>
            </a:r>
          </a:p>
          <a:p>
            <a:r>
              <a:rPr lang="es-ES" sz="2100" dirty="0">
                <a:latin typeface="+mj-lt"/>
              </a:rPr>
              <a:t>1962: Crisis política.</a:t>
            </a:r>
          </a:p>
          <a:p>
            <a:r>
              <a:rPr lang="es-ES" sz="2100" dirty="0">
                <a:latin typeface="+mj-lt"/>
              </a:rPr>
              <a:t>1-10-1963: Primera República.</a:t>
            </a:r>
          </a:p>
          <a:p>
            <a:r>
              <a:rPr lang="es-ES" sz="2100" dirty="0">
                <a:latin typeface="+mj-lt"/>
              </a:rPr>
              <a:t>Dos bloques políticos: NNA (Alianza Nacional Nigeriana) de régimen aristocrático y UPGA (Gran Alianza Progresista Unida) de tendencia reformista.</a:t>
            </a:r>
          </a:p>
          <a:p>
            <a:r>
              <a:rPr lang="es-ES" sz="2100" dirty="0">
                <a:latin typeface="+mj-lt"/>
              </a:rPr>
              <a:t>Problemas en torno a las elecciones: encarcelamiento de opositores, censo y boicot.</a:t>
            </a:r>
          </a:p>
          <a:p>
            <a:pPr marL="0" indent="0">
              <a:buNone/>
            </a:pPr>
            <a:endParaRPr lang="es-ES" sz="2100" dirty="0">
              <a:latin typeface="+mj-lt"/>
            </a:endParaRPr>
          </a:p>
          <a:p>
            <a:pPr marL="0" indent="0">
              <a:buNone/>
            </a:pPr>
            <a:endParaRPr lang="es-ES" sz="2100" dirty="0">
              <a:latin typeface="+mj-lt"/>
            </a:endParaRPr>
          </a:p>
          <a:p>
            <a:pPr lvl="1"/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5CA5D98-E3F4-4AB2-9067-462D29F704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806" y="1847088"/>
            <a:ext cx="3190875" cy="428625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A9171A4-5FAC-428F-A280-D0D4BCA94A02}"/>
              </a:ext>
            </a:extLst>
          </p:cNvPr>
          <p:cNvSpPr txBox="1"/>
          <p:nvPr/>
        </p:nvSpPr>
        <p:spPr>
          <a:xfrm>
            <a:off x="5495091" y="6153912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+mj-lt"/>
              </a:rPr>
              <a:t>Nnamdi Azikiwe: primer presidente de la República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Causas a corto plazo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4186808" cy="4389120"/>
          </a:xfrm>
        </p:spPr>
        <p:txBody>
          <a:bodyPr>
            <a:normAutofit fontScale="92500" lnSpcReduction="10000"/>
          </a:bodyPr>
          <a:lstStyle/>
          <a:p>
            <a:r>
              <a:rPr lang="es-ES" dirty="0">
                <a:latin typeface="+mj-lt"/>
              </a:rPr>
              <a:t>Tras las tensiones políticas (1966):</a:t>
            </a:r>
          </a:p>
          <a:p>
            <a:pPr lvl="1"/>
            <a:r>
              <a:rPr lang="es-ES" dirty="0">
                <a:latin typeface="+mj-lt"/>
              </a:rPr>
              <a:t>Golpe de Estado dirigido por Chukwuma Nzeogwu (igbo).</a:t>
            </a:r>
          </a:p>
          <a:p>
            <a:pPr lvl="1"/>
            <a:r>
              <a:rPr lang="es-ES" dirty="0">
                <a:latin typeface="+mj-lt"/>
              </a:rPr>
              <a:t>Los igbos alcanzan el poder.     Llega Ironsi.</a:t>
            </a:r>
          </a:p>
          <a:p>
            <a:pPr lvl="1"/>
            <a:r>
              <a:rPr lang="es-ES" dirty="0">
                <a:latin typeface="+mj-lt"/>
              </a:rPr>
              <a:t>Contragolpe de Murtala Mohammed (norteño). Gowon como presidente.</a:t>
            </a:r>
          </a:p>
          <a:p>
            <a:pPr lvl="1"/>
            <a:r>
              <a:rPr lang="es-ES" dirty="0">
                <a:latin typeface="+mj-lt"/>
              </a:rPr>
              <a:t>Pogromo de igbos en septiembre en el norte      (8000-30000 fallecidos).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645612D-2FDD-4B50-B443-DB6E764B86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860" y="3140968"/>
            <a:ext cx="3917072" cy="257221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8B9794C-29DD-446D-B663-D3CA7F748948}"/>
              </a:ext>
            </a:extLst>
          </p:cNvPr>
          <p:cNvSpPr txBox="1"/>
          <p:nvPr/>
        </p:nvSpPr>
        <p:spPr>
          <a:xfrm>
            <a:off x="4922196" y="5755058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+mj-lt"/>
              </a:rPr>
              <a:t>Johnson Aguiyi-Ironsi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Causas inmediatas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60032" y="1988840"/>
            <a:ext cx="3682752" cy="4389120"/>
          </a:xfrm>
        </p:spPr>
        <p:txBody>
          <a:bodyPr/>
          <a:lstStyle/>
          <a:p>
            <a:r>
              <a:rPr lang="es-ES" i="1" dirty="0">
                <a:latin typeface="+mj-lt"/>
              </a:rPr>
              <a:t>Cassus belli</a:t>
            </a:r>
            <a:r>
              <a:rPr lang="es-ES" dirty="0">
                <a:latin typeface="+mj-lt"/>
              </a:rPr>
              <a:t>: secesión de Biafra (30-5-1967).</a:t>
            </a:r>
          </a:p>
          <a:p>
            <a:r>
              <a:rPr lang="es-ES" dirty="0">
                <a:latin typeface="+mj-lt"/>
              </a:rPr>
              <a:t>Principal artífice: Chukwuemeka Odumegwu Ojukwu.</a:t>
            </a:r>
          </a:p>
          <a:p>
            <a:r>
              <a:rPr lang="es-ES" dirty="0">
                <a:latin typeface="+mj-lt"/>
              </a:rPr>
              <a:t>Se produce tras las masacres de igbos y las tensiones políticas.</a:t>
            </a:r>
          </a:p>
          <a:p>
            <a:r>
              <a:rPr lang="es-ES" dirty="0">
                <a:latin typeface="+mj-lt"/>
              </a:rPr>
              <a:t>Ojukwu no reconocía a Gowon en el poder.</a:t>
            </a:r>
          </a:p>
          <a:p>
            <a:endParaRPr lang="es-ES" dirty="0">
              <a:latin typeface="+mj-lt"/>
            </a:endParaRPr>
          </a:p>
          <a:p>
            <a:endParaRPr lang="es-ES" dirty="0">
              <a:latin typeface="+mj-lt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AE4D9C1-2030-4ED8-BD3A-054D2AEE4F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2856"/>
            <a:ext cx="3186014" cy="383857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1899B13-2750-488C-ACE4-8532B1F5316C}"/>
              </a:ext>
            </a:extLst>
          </p:cNvPr>
          <p:cNvSpPr txBox="1"/>
          <p:nvPr/>
        </p:nvSpPr>
        <p:spPr>
          <a:xfrm>
            <a:off x="872419" y="6003439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+mj-lt"/>
              </a:rPr>
              <a:t>Ojukwu: teniente coronel igbo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Causas económicas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4048" y="2279775"/>
            <a:ext cx="3682752" cy="3659452"/>
          </a:xfrm>
        </p:spPr>
        <p:txBody>
          <a:bodyPr>
            <a:normAutofit lnSpcReduction="10000"/>
          </a:bodyPr>
          <a:lstStyle/>
          <a:p>
            <a:r>
              <a:rPr lang="es-ES" dirty="0">
                <a:latin typeface="+mj-lt"/>
              </a:rPr>
              <a:t>Oro negro nigeriano: proporciona grandes beneficios.</a:t>
            </a:r>
          </a:p>
          <a:p>
            <a:r>
              <a:rPr lang="es-ES" dirty="0">
                <a:latin typeface="+mj-lt"/>
              </a:rPr>
              <a:t>Lucha por el control del petróleo en el delta del Níger.</a:t>
            </a:r>
          </a:p>
          <a:p>
            <a:r>
              <a:rPr lang="es-ES" dirty="0">
                <a:latin typeface="+mj-lt"/>
              </a:rPr>
              <a:t>Los igbos no permiten que los norteños se lleven los beneficios.</a:t>
            </a:r>
          </a:p>
          <a:p>
            <a:pPr marL="0" indent="0">
              <a:buNone/>
            </a:pPr>
            <a:endParaRPr lang="es-ES" dirty="0">
              <a:latin typeface="+mj-l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BAF354D-B0FB-4121-BD56-375A93F97C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78" y="2279775"/>
            <a:ext cx="4615111" cy="307104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61FFB12-6C0F-4D81-94F9-F0571FB47F1C}"/>
              </a:ext>
            </a:extLst>
          </p:cNvPr>
          <p:cNvSpPr txBox="1"/>
          <p:nvPr/>
        </p:nvSpPr>
        <p:spPr>
          <a:xfrm>
            <a:off x="258612" y="5444768"/>
            <a:ext cx="4615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+mj-lt"/>
              </a:rPr>
              <a:t>Delta del Níger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1089</TotalTime>
  <Words>1320</Words>
  <Application>Microsoft Office PowerPoint</Application>
  <PresentationFormat>Presentación en pantalla (4:3)</PresentationFormat>
  <Paragraphs>198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8" baseType="lpstr">
      <vt:lpstr>Calibri</vt:lpstr>
      <vt:lpstr>Constantia</vt:lpstr>
      <vt:lpstr>Wingdings</vt:lpstr>
      <vt:lpstr>Wingdings 2</vt:lpstr>
      <vt:lpstr>Flujo</vt:lpstr>
      <vt:lpstr>Guerra de Biafra o guerra civil nigeriana</vt:lpstr>
      <vt:lpstr>Índice</vt:lpstr>
      <vt:lpstr>Contexto histórico</vt:lpstr>
      <vt:lpstr>Contexto histórico</vt:lpstr>
      <vt:lpstr>Causas a largo plazo</vt:lpstr>
      <vt:lpstr>Causas a corto plazo</vt:lpstr>
      <vt:lpstr>Causas a corto plazo</vt:lpstr>
      <vt:lpstr>Causas inmediatas</vt:lpstr>
      <vt:lpstr>Causas económicas</vt:lpstr>
      <vt:lpstr>Causas políticas e ideológicas</vt:lpstr>
      <vt:lpstr>Causas religiosas</vt:lpstr>
      <vt:lpstr>Estrategias bélicas y su impacto en los resultados</vt:lpstr>
      <vt:lpstr>Desarrollo bélico</vt:lpstr>
      <vt:lpstr>Desarrollo bélico</vt:lpstr>
      <vt:lpstr>Presentación de PowerPoint</vt:lpstr>
      <vt:lpstr>Desarrollo bélico</vt:lpstr>
      <vt:lpstr>Tipo de guerra</vt:lpstr>
      <vt:lpstr>Avances tecnológicos</vt:lpstr>
      <vt:lpstr>Avances tecnológicos</vt:lpstr>
      <vt:lpstr>Presentación de PowerPoint</vt:lpstr>
      <vt:lpstr>Presentación de PowerPoint</vt:lpstr>
      <vt:lpstr>Presentación de PowerPoint</vt:lpstr>
      <vt:lpstr>Movilización de recursos humanos y económicos</vt:lpstr>
      <vt:lpstr>Influencia y participación de las potencias extranjeras</vt:lpstr>
      <vt:lpstr>Consecuencias</vt:lpstr>
      <vt:lpstr>Éxitos y fracasos de la pacificación</vt:lpstr>
      <vt:lpstr>Cambios territoriales</vt:lpstr>
      <vt:lpstr>Repercusiones políticas</vt:lpstr>
      <vt:lpstr>Repercusiones políticas</vt:lpstr>
      <vt:lpstr>Impacto económico</vt:lpstr>
      <vt:lpstr>Impacto social y demográfico</vt:lpstr>
      <vt:lpstr>Cambios en el papel y el estatus de las mujeres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Guerra de Biafra o guerra civil nigeriana</dc:title>
  <dc:creator>Andrea</dc:creator>
  <cp:lastModifiedBy>Diego</cp:lastModifiedBy>
  <cp:revision>73</cp:revision>
  <dcterms:created xsi:type="dcterms:W3CDTF">2019-03-25T14:45:45Z</dcterms:created>
  <dcterms:modified xsi:type="dcterms:W3CDTF">2019-04-11T14:25:27Z</dcterms:modified>
</cp:coreProperties>
</file>