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0"/>
  </p:notesMasterIdLst>
  <p:handoutMasterIdLst>
    <p:handoutMasterId r:id="rId51"/>
  </p:handoutMasterIdLst>
  <p:sldIdLst>
    <p:sldId id="256" r:id="rId4"/>
    <p:sldId id="261" r:id="rId5"/>
    <p:sldId id="269" r:id="rId6"/>
    <p:sldId id="267" r:id="rId7"/>
    <p:sldId id="275" r:id="rId8"/>
    <p:sldId id="280" r:id="rId9"/>
    <p:sldId id="282" r:id="rId10"/>
    <p:sldId id="277" r:id="rId11"/>
    <p:sldId id="278" r:id="rId12"/>
    <p:sldId id="279" r:id="rId13"/>
    <p:sldId id="289" r:id="rId14"/>
    <p:sldId id="283" r:id="rId15"/>
    <p:sldId id="300" r:id="rId16"/>
    <p:sldId id="257" r:id="rId17"/>
    <p:sldId id="284" r:id="rId18"/>
    <p:sldId id="285" r:id="rId19"/>
    <p:sldId id="286" r:id="rId20"/>
    <p:sldId id="287" r:id="rId21"/>
    <p:sldId id="290" r:id="rId22"/>
    <p:sldId id="303" r:id="rId23"/>
    <p:sldId id="288" r:id="rId24"/>
    <p:sldId id="291" r:id="rId25"/>
    <p:sldId id="304" r:id="rId26"/>
    <p:sldId id="293" r:id="rId27"/>
    <p:sldId id="294" r:id="rId28"/>
    <p:sldId id="295" r:id="rId29"/>
    <p:sldId id="302" r:id="rId30"/>
    <p:sldId id="305" r:id="rId31"/>
    <p:sldId id="297" r:id="rId32"/>
    <p:sldId id="306" r:id="rId33"/>
    <p:sldId id="298" r:id="rId34"/>
    <p:sldId id="299" r:id="rId35"/>
    <p:sldId id="307" r:id="rId36"/>
    <p:sldId id="309" r:id="rId37"/>
    <p:sldId id="310" r:id="rId38"/>
    <p:sldId id="311" r:id="rId39"/>
    <p:sldId id="312" r:id="rId40"/>
    <p:sldId id="313" r:id="rId41"/>
    <p:sldId id="315" r:id="rId42"/>
    <p:sldId id="316" r:id="rId43"/>
    <p:sldId id="317" r:id="rId44"/>
    <p:sldId id="318" r:id="rId45"/>
    <p:sldId id="319" r:id="rId46"/>
    <p:sldId id="320" r:id="rId47"/>
    <p:sldId id="321" r:id="rId48"/>
    <p:sldId id="322" r:id="rId49"/>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06" autoAdjust="0"/>
  </p:normalViewPr>
  <p:slideViewPr>
    <p:cSldViewPr>
      <p:cViewPr varScale="1">
        <p:scale>
          <a:sx n="112" d="100"/>
          <a:sy n="112" d="100"/>
        </p:scale>
        <p:origin x="414" y="96"/>
      </p:cViewPr>
      <p:guideLst/>
    </p:cSldViewPr>
  </p:slideViewPr>
  <p:notesTextViewPr>
    <p:cViewPr>
      <p:scale>
        <a:sx n="1" d="1"/>
        <a:sy n="1" d="1"/>
      </p:scale>
      <p:origin x="0" y="0"/>
    </p:cViewPr>
  </p:notesTextViewPr>
  <p:notesViewPr>
    <p:cSldViewPr showGuides="1">
      <p:cViewPr varScale="1">
        <p:scale>
          <a:sx n="88" d="100"/>
          <a:sy n="88" d="100"/>
        </p:scale>
        <p:origin x="306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3352395-1AEB-4317-8FBF-76B3F892E133}" type="datetime1">
              <a:rPr lang="es-ES" smtClean="0"/>
              <a:t>10/04/2019</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B3C20D7-F8F1-4196-9585-26F31AFC85C9}" type="slidenum">
              <a:rPr lang="es-ES" smtClean="0"/>
              <a:t>‹Nº›</a:t>
            </a:fld>
            <a:endParaRPr lang="es-ES" dirty="0"/>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36A53-D1B8-4E48-B2A1-5F9F232D50C8}" type="datetime1">
              <a:rPr lang="es-ES" noProof="0" smtClean="0"/>
              <a:pPr/>
              <a:t>10/04/2019</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AEC444-603B-4F09-9A06-5917518DD901}" type="slidenum">
              <a:rPr lang="es-ES" noProof="0" smtClean="0"/>
              <a:t>‹Nº›</a:t>
            </a:fld>
            <a:endParaRPr lang="es-ES" noProof="0" dirty="0"/>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10"/>
          </p:nvPr>
        </p:nvSpPr>
        <p:spPr/>
        <p:txBody>
          <a:bodyPr rtlCol="0"/>
          <a:lstStyle/>
          <a:p>
            <a:pPr rtl="0"/>
            <a:fld id="{8DAEC444-603B-4F09-9A06-5917518DD901}" type="slidenum">
              <a:rPr lang="es-ES" smtClean="0"/>
              <a:t>1</a:t>
            </a:fld>
            <a:endParaRPr lang="es-ES" dirty="0"/>
          </a:p>
        </p:txBody>
      </p:sp>
    </p:spTree>
    <p:extLst>
      <p:ext uri="{BB962C8B-B14F-4D97-AF65-F5344CB8AC3E}">
        <p14:creationId xmlns:p14="http://schemas.microsoft.com/office/powerpoint/2010/main" val="403915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DAEC444-603B-4F09-9A06-5917518DD901}" type="slidenum">
              <a:rPr lang="es-ES" noProof="0" smtClean="0"/>
              <a:t>2</a:t>
            </a:fld>
            <a:endParaRPr lang="es-ES" noProof="0" dirty="0"/>
          </a:p>
        </p:txBody>
      </p:sp>
    </p:spTree>
    <p:extLst>
      <p:ext uri="{BB962C8B-B14F-4D97-AF65-F5344CB8AC3E}">
        <p14:creationId xmlns:p14="http://schemas.microsoft.com/office/powerpoint/2010/main" val="392260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ctrTitle"/>
          </p:nvPr>
        </p:nvSpPr>
        <p:spPr>
          <a:xfrm>
            <a:off x="838201" y="4114800"/>
            <a:ext cx="10515598" cy="1158446"/>
          </a:xfrm>
        </p:spPr>
        <p:txBody>
          <a:bodyPr rtlCol="0" anchor="b">
            <a:normAutofit/>
          </a:bodyPr>
          <a:lstStyle>
            <a:lvl1pPr algn="l">
              <a:defRPr sz="5200">
                <a:solidFill>
                  <a:schemeClr val="tx1"/>
                </a:solidFill>
              </a:defRPr>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838201" y="5338170"/>
            <a:ext cx="10515598" cy="474836"/>
          </a:xfrm>
        </p:spPr>
        <p:txBody>
          <a:bodyPr rtlCol="0"/>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ES" noProof="0" dirty="0"/>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lvl1pPr>
              <a:defRPr/>
            </a:lvl1pPr>
          </a:lstStyle>
          <a:p>
            <a:fld id="{0C863A0B-0AB0-4A00-A4B2-3FF1454F4C71}" type="datetime1">
              <a:rPr lang="es-ES" noProof="0" smtClean="0"/>
              <a:pPr/>
              <a:t>10/04/2019</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741693" y="365125"/>
            <a:ext cx="1600200" cy="5811838"/>
          </a:xfrm>
        </p:spPr>
        <p:txBody>
          <a:bodyPr vert="eaVert" rtlCol="0"/>
          <a:lstStyle>
            <a:lvl1pPr>
              <a:defRPr/>
            </a:lvl1pPr>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838200" y="365125"/>
            <a:ext cx="8534400" cy="5811838"/>
          </a:xfrm>
        </p:spPr>
        <p:txBody>
          <a:bodyPr vert="eaVert"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lvl1pPr>
              <a:defRPr/>
            </a:lvl1pPr>
          </a:lstStyle>
          <a:p>
            <a:fld id="{944B7F50-4B16-4A43-AC5E-B60D726CE620}" type="datetime1">
              <a:rPr lang="es-ES" noProof="0" smtClean="0"/>
              <a:pPr/>
              <a:t>10/04/2019</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C0A70-03CD-46A7-95FF-2F421443DD8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FC00437-58F4-4569-A260-379FB1AAA8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08161C2-35AF-4AE0-858D-D9C12CF9EF3C}"/>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5" name="Marcador de pie de página 4">
            <a:extLst>
              <a:ext uri="{FF2B5EF4-FFF2-40B4-BE49-F238E27FC236}">
                <a16:creationId xmlns:a16="http://schemas.microsoft.com/office/drawing/2014/main" id="{63692B7D-CB4F-4D6F-BEBF-8A885F8C96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710857-BFC7-4B20-9A6A-D16E3D5AA04B}"/>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3000256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96E432-989D-4F16-965F-E8C8F5C0DB3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27944A2-3DF6-4C10-A87F-B4B8B9BF4009}"/>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04A684F-D268-43CB-B502-325A25015E8D}"/>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5" name="Marcador de pie de página 4">
            <a:extLst>
              <a:ext uri="{FF2B5EF4-FFF2-40B4-BE49-F238E27FC236}">
                <a16:creationId xmlns:a16="http://schemas.microsoft.com/office/drawing/2014/main" id="{C8D2C5CA-D3F1-4E19-A259-5BFA5766B8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C41786F-A288-4B82-8035-1597F8167EB5}"/>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262174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8237EA-C0BD-4AA8-B096-729ACAA9FA2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EA095E9-D470-4C09-BC80-8795E02F47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77233798-82ED-4DED-8A38-61D2DB16438C}"/>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5" name="Marcador de pie de página 4">
            <a:extLst>
              <a:ext uri="{FF2B5EF4-FFF2-40B4-BE49-F238E27FC236}">
                <a16:creationId xmlns:a16="http://schemas.microsoft.com/office/drawing/2014/main" id="{454AD1BA-D73F-4B9D-985C-394B3CA78F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2536169-5960-4B07-A747-CEAE9CE5C779}"/>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274522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449890-91AE-4E93-B74C-AEDA46757DB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30E31EF-98F3-4FF7-B7B5-BCF65281DFCD}"/>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B79A430-A13F-4B0C-B722-3C6D32E3CEBF}"/>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2BBB34B-4287-4008-9FA3-512CF7D67885}"/>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6" name="Marcador de pie de página 5">
            <a:extLst>
              <a:ext uri="{FF2B5EF4-FFF2-40B4-BE49-F238E27FC236}">
                <a16:creationId xmlns:a16="http://schemas.microsoft.com/office/drawing/2014/main" id="{95B3F278-1788-4BD5-AF13-521414461EC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8459F38-C972-42DD-9CB0-E98B398FB06B}"/>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789576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A910B-29F0-4788-9D29-B8FBF32F05E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6A1D0D-2A42-403D-A600-E605611E3A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E956285C-9AD6-451D-A669-CC764B638D68}"/>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5170E81-A04B-4DD3-A883-A6F8E279E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AD248CA9-7774-4CA0-9835-1D760AEF4826}"/>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2E6B35-D24F-4A22-8397-5CB17A9D2822}"/>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8" name="Marcador de pie de página 7">
            <a:extLst>
              <a:ext uri="{FF2B5EF4-FFF2-40B4-BE49-F238E27FC236}">
                <a16:creationId xmlns:a16="http://schemas.microsoft.com/office/drawing/2014/main" id="{2E2EBD2B-27C3-481B-B250-77DC001BA75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D3EC874-1EAE-4489-851C-725EEFD73E0E}"/>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2776618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C3D5CB-B427-4237-9D36-713D848B005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C4083F3-F44F-49A7-A2B9-644108B11409}"/>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4" name="Marcador de pie de página 3">
            <a:extLst>
              <a:ext uri="{FF2B5EF4-FFF2-40B4-BE49-F238E27FC236}">
                <a16:creationId xmlns:a16="http://schemas.microsoft.com/office/drawing/2014/main" id="{F8A44F88-CB3E-4BDC-8397-C248CD746C8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C6D56B-1020-43B4-82C9-FC9099E9E946}"/>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4228330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4EAD5A-C0AA-44DC-95FD-42C13F2C41C6}"/>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3" name="Marcador de pie de página 2">
            <a:extLst>
              <a:ext uri="{FF2B5EF4-FFF2-40B4-BE49-F238E27FC236}">
                <a16:creationId xmlns:a16="http://schemas.microsoft.com/office/drawing/2014/main" id="{B4C89A76-E27B-4F57-AF2D-3705B839259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F957A64-57B1-41D9-BCF9-5373644AB003}"/>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2689024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E0E32-6CB4-4F3F-9FFF-E18E6B84AC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7D231B0-0234-4DE9-9BFB-79BEE2B542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F8561A-0565-4116-AE45-01F16962D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A3B9632E-96A1-419F-B501-95788B99DC8D}"/>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6" name="Marcador de pie de página 5">
            <a:extLst>
              <a:ext uri="{FF2B5EF4-FFF2-40B4-BE49-F238E27FC236}">
                <a16:creationId xmlns:a16="http://schemas.microsoft.com/office/drawing/2014/main" id="{EBB6BD56-DDB7-4089-835B-0A2B039B0D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3232F09-10C1-4CEE-82C7-035E88653082}"/>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379332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p>
            <a:pPr rtl="0"/>
            <a:fld id="{46F2B14F-3395-4E65-8AC3-52BC76612979}" type="datetime1">
              <a:rPr lang="es-ES" noProof="0" smtClean="0"/>
              <a:t>10/04/2019</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C05655-E3C3-4C59-8C76-C1B23F4EDE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C86B78C-658C-4A6B-8161-003DC954C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A9FCD46-E7FA-44AB-BEA6-C09488CFC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A1654AE-D5FD-4C3A-869A-0903D5398A08}"/>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6" name="Marcador de pie de página 5">
            <a:extLst>
              <a:ext uri="{FF2B5EF4-FFF2-40B4-BE49-F238E27FC236}">
                <a16:creationId xmlns:a16="http://schemas.microsoft.com/office/drawing/2014/main" id="{749F1618-34E1-4416-BFD9-4A24939F13E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D67828A-F85F-421B-A1F4-B7571FA8E29E}"/>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1413636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89BD40-0342-4153-8E89-579CE6118B6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F43031F-6429-45AF-AC5D-D8E8310600FB}"/>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05046C2-3EAB-4159-99AE-D7519E7EE2F3}"/>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5" name="Marcador de pie de página 4">
            <a:extLst>
              <a:ext uri="{FF2B5EF4-FFF2-40B4-BE49-F238E27FC236}">
                <a16:creationId xmlns:a16="http://schemas.microsoft.com/office/drawing/2014/main" id="{124F9B74-73BC-47EB-A964-982C2C7E0E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AF884A-9DF7-4DF1-8E36-7FDABDEE2BE0}"/>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2415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90AB34B-BDD9-4B94-97BD-7F462D1C344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CC4CA26-B4F4-4C50-BF94-B1E9452E686B}"/>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5E29CA3-B6D0-4CDE-966D-06FA14689205}"/>
              </a:ext>
            </a:extLst>
          </p:cNvPr>
          <p:cNvSpPr>
            <a:spLocks noGrp="1"/>
          </p:cNvSpPr>
          <p:nvPr>
            <p:ph type="dt" sz="half" idx="10"/>
          </p:nvPr>
        </p:nvSpPr>
        <p:spPr/>
        <p:txBody>
          <a:bodyPr/>
          <a:lstStyle/>
          <a:p>
            <a:fld id="{D0F86808-43A4-4ECD-98D0-ADDC6DDDE691}" type="datetimeFigureOut">
              <a:rPr lang="es-ES" smtClean="0"/>
              <a:t>10/04/2019</a:t>
            </a:fld>
            <a:endParaRPr lang="es-ES"/>
          </a:p>
        </p:txBody>
      </p:sp>
      <p:sp>
        <p:nvSpPr>
          <p:cNvPr id="5" name="Marcador de pie de página 4">
            <a:extLst>
              <a:ext uri="{FF2B5EF4-FFF2-40B4-BE49-F238E27FC236}">
                <a16:creationId xmlns:a16="http://schemas.microsoft.com/office/drawing/2014/main" id="{89A31243-F469-449B-B7D9-B7529B64FF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A2CADD-054A-48C1-A06F-6C63E2374D4D}"/>
              </a:ext>
            </a:extLst>
          </p:cNvPr>
          <p:cNvSpPr>
            <a:spLocks noGrp="1"/>
          </p:cNvSpPr>
          <p:nvPr>
            <p:ph type="sldNum" sz="quarter" idx="12"/>
          </p:nvPr>
        </p:nvSpPr>
        <p:spPr/>
        <p:txBody>
          <a:bodyPr/>
          <a:lstStyle/>
          <a:p>
            <a:fld id="{8E6F235B-2ED9-4276-9DFF-51C6A5C72A98}" type="slidenum">
              <a:rPr lang="es-ES" smtClean="0"/>
              <a:t>‹Nº›</a:t>
            </a:fld>
            <a:endParaRPr lang="es-ES"/>
          </a:p>
        </p:txBody>
      </p:sp>
    </p:spTree>
    <p:extLst>
      <p:ext uri="{BB962C8B-B14F-4D97-AF65-F5344CB8AC3E}">
        <p14:creationId xmlns:p14="http://schemas.microsoft.com/office/powerpoint/2010/main" val="2044182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D91032-073B-4267-A1A5-4618FACAA51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DDA18A5-2490-4307-ADAA-901BBAA054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F676A36-2093-40FB-B2B8-33FAF63C245A}"/>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5" name="Marcador de pie de página 4">
            <a:extLst>
              <a:ext uri="{FF2B5EF4-FFF2-40B4-BE49-F238E27FC236}">
                <a16:creationId xmlns:a16="http://schemas.microsoft.com/office/drawing/2014/main" id="{D74F3184-C237-42E3-8487-89C1337C0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6F24B0-B963-4355-94B1-BC4BB617254A}"/>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1940700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7F7589-A0ED-4E70-AED9-33B24699CD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AB289-FC04-4800-9356-4575FAC0D7B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E0F13D-E5B2-49CA-9547-F4E27AA79093}"/>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5" name="Marcador de pie de página 4">
            <a:extLst>
              <a:ext uri="{FF2B5EF4-FFF2-40B4-BE49-F238E27FC236}">
                <a16:creationId xmlns:a16="http://schemas.microsoft.com/office/drawing/2014/main" id="{C97F1BCF-8C2C-4B7B-AC4E-CEBEB7D8C3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F82A3C-A394-4F8D-93C2-2EA0C8DE8FBA}"/>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764913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133E20-644E-49FF-A29A-064614C691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592715-71E6-4D9B-85A7-8E1C35FAAD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E91ACE-4893-4752-9CF5-F8759F2E95BC}"/>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5" name="Marcador de pie de página 4">
            <a:extLst>
              <a:ext uri="{FF2B5EF4-FFF2-40B4-BE49-F238E27FC236}">
                <a16:creationId xmlns:a16="http://schemas.microsoft.com/office/drawing/2014/main" id="{FA9F6A54-C609-43D1-B321-AABA3B9F3C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61DCF3-1069-4944-9396-6DBEDE8D5ECE}"/>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1907700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665715-DCF2-41BA-9198-0A7E279E75C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CF30A24-2491-456E-A44D-9D690302AF9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8885EE-1D6D-4944-81B5-016DFE2F87D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2ADCBD9-F966-4AF9-9BAB-DCBAA7D29938}"/>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6" name="Marcador de pie de página 5">
            <a:extLst>
              <a:ext uri="{FF2B5EF4-FFF2-40B4-BE49-F238E27FC236}">
                <a16:creationId xmlns:a16="http://schemas.microsoft.com/office/drawing/2014/main" id="{4A6CD378-FD8E-4411-8F15-D5AE078C1F8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377FADF-EF10-45AA-9CB8-1C35B83A5298}"/>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2486849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B3A0B0-F5CC-426F-BBAC-61D2123D63E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3F3013-7012-47D0-8DDD-D0CD22D25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F7F7A82-07B6-4449-B49F-73639DBFF0A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4A8995E-3C6A-48CA-A8A0-90CBA9596E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8533B9F-F587-43DA-9072-7FD1C6FA944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28605FE-48F7-48F8-B9CF-A7B713BEA8D1}"/>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8" name="Marcador de pie de página 7">
            <a:extLst>
              <a:ext uri="{FF2B5EF4-FFF2-40B4-BE49-F238E27FC236}">
                <a16:creationId xmlns:a16="http://schemas.microsoft.com/office/drawing/2014/main" id="{E3B34A49-6C3F-44C0-A024-A75857C6B9E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F9B3DB-70EC-45D8-940E-50911EFEE00C}"/>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4097211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548FD-07B5-4F05-B6B8-27FA90B2F58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F0DE07-8776-4033-AEEC-2FCEB9B2BC18}"/>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4" name="Marcador de pie de página 3">
            <a:extLst>
              <a:ext uri="{FF2B5EF4-FFF2-40B4-BE49-F238E27FC236}">
                <a16:creationId xmlns:a16="http://schemas.microsoft.com/office/drawing/2014/main" id="{FABEFCF2-E681-4773-980F-2EA3E498730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847AE-5D01-4F4A-87E2-599AB81419E2}"/>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357435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DA0D0EF-E8ED-406D-80D0-145FC8ED4B0B}"/>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3" name="Marcador de pie de página 2">
            <a:extLst>
              <a:ext uri="{FF2B5EF4-FFF2-40B4-BE49-F238E27FC236}">
                <a16:creationId xmlns:a16="http://schemas.microsoft.com/office/drawing/2014/main" id="{4F29308E-DF8D-4F40-88C5-84E251174B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E61815F-E32A-423B-B12A-E087E2D0B94D}"/>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1264437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title"/>
          </p:nvPr>
        </p:nvSpPr>
        <p:spPr>
          <a:xfrm>
            <a:off x="841248" y="3429000"/>
            <a:ext cx="9601200" cy="1838519"/>
          </a:xfrm>
        </p:spPr>
        <p:txBody>
          <a:bodyPr rtlCol="0" anchor="b">
            <a:normAutofit/>
          </a:bodyPr>
          <a:lstStyle>
            <a:lvl1pPr>
              <a:defRPr sz="5200">
                <a:solidFill>
                  <a:schemeClr val="bg1"/>
                </a:solidFill>
              </a:defRPr>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841248" y="5340096"/>
            <a:ext cx="9601200" cy="475488"/>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s-ES" noProof="0"/>
              <a:t>Editar los estilos de texto del patrón</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A2BB0-0970-400B-9CC7-204DF0B23C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423A42-063F-4B6C-BB57-F3A3B2BA88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D27FD74-3A98-4E24-9854-838E4C3991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4CA82BB-B9E6-41BF-B35B-EAE3C3426F0E}"/>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6" name="Marcador de pie de página 5">
            <a:extLst>
              <a:ext uri="{FF2B5EF4-FFF2-40B4-BE49-F238E27FC236}">
                <a16:creationId xmlns:a16="http://schemas.microsoft.com/office/drawing/2014/main" id="{F76A54FC-D635-4CCC-832F-BA3301005B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F7FA73-CCEC-4B05-BF35-A77D164F6273}"/>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3107139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4A2D39-68FF-4E16-87F2-65BD9184AD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FADFFB8-09EB-4312-AEB0-A464DD8B9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0E8CB5B-F960-47B9-905D-EB33BE284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5C84B3F-D8F7-4AC6-9CFA-2CDD4703FA6A}"/>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6" name="Marcador de pie de página 5">
            <a:extLst>
              <a:ext uri="{FF2B5EF4-FFF2-40B4-BE49-F238E27FC236}">
                <a16:creationId xmlns:a16="http://schemas.microsoft.com/office/drawing/2014/main" id="{89D99E40-DD62-4A81-83B1-C335141DC21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27463D3-353F-44FF-8FED-FECCC8222674}"/>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3400202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C76DB-E460-499F-A4E8-ACEC40D9C74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2F8994-5992-405F-9FA9-5C7FE1694B2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7577CB-3336-4B62-8AC0-37B4172EA4ED}"/>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5" name="Marcador de pie de página 4">
            <a:extLst>
              <a:ext uri="{FF2B5EF4-FFF2-40B4-BE49-F238E27FC236}">
                <a16:creationId xmlns:a16="http://schemas.microsoft.com/office/drawing/2014/main" id="{91F59A5D-1518-41A3-8505-9BA648A19B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565B36-7F52-48E4-B25E-A1B36A5FB2BF}"/>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1567759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6DFBCB7-DF9E-4513-9815-47ECE98CE1B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2F0FB82-B6DF-4C23-838D-F1FE498E41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6C330C-7FE7-4430-81A2-E75F6B742A2E}"/>
              </a:ext>
            </a:extLst>
          </p:cNvPr>
          <p:cNvSpPr>
            <a:spLocks noGrp="1"/>
          </p:cNvSpPr>
          <p:nvPr>
            <p:ph type="dt" sz="half" idx="10"/>
          </p:nvPr>
        </p:nvSpPr>
        <p:spPr/>
        <p:txBody>
          <a:bodyPr/>
          <a:lstStyle/>
          <a:p>
            <a:fld id="{08AD259D-D6D1-407C-A98F-6758559F6449}" type="datetimeFigureOut">
              <a:rPr lang="es-ES" smtClean="0"/>
              <a:t>10/04/2019</a:t>
            </a:fld>
            <a:endParaRPr lang="es-ES"/>
          </a:p>
        </p:txBody>
      </p:sp>
      <p:sp>
        <p:nvSpPr>
          <p:cNvPr id="5" name="Marcador de pie de página 4">
            <a:extLst>
              <a:ext uri="{FF2B5EF4-FFF2-40B4-BE49-F238E27FC236}">
                <a16:creationId xmlns:a16="http://schemas.microsoft.com/office/drawing/2014/main" id="{082DAA86-2A5A-44E0-BCD3-8C08E2295D0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061ADD-8126-4A26-8BBB-D18338CC97EA}"/>
              </a:ext>
            </a:extLst>
          </p:cNvPr>
          <p:cNvSpPr>
            <a:spLocks noGrp="1"/>
          </p:cNvSpPr>
          <p:nvPr>
            <p:ph type="sldNum" sz="quarter" idx="12"/>
          </p:nvPr>
        </p:nvSpPr>
        <p:spPr/>
        <p:txBody>
          <a:bodyPr/>
          <a:lstStyle/>
          <a:p>
            <a:fld id="{3923F8C2-CD57-4BDE-85CA-1DD02AF40400}" type="slidenum">
              <a:rPr lang="es-ES" smtClean="0"/>
              <a:t>‹Nº›</a:t>
            </a:fld>
            <a:endParaRPr lang="es-ES"/>
          </a:p>
        </p:txBody>
      </p:sp>
    </p:spTree>
    <p:extLst>
      <p:ext uri="{BB962C8B-B14F-4D97-AF65-F5344CB8AC3E}">
        <p14:creationId xmlns:p14="http://schemas.microsoft.com/office/powerpoint/2010/main" val="344020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1145224"/>
          </a:xfrm>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838200" y="1825625"/>
            <a:ext cx="5029200" cy="4351338"/>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324600" y="1825625"/>
            <a:ext cx="5029200" cy="4351338"/>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pie de página 4"/>
          <p:cNvSpPr>
            <a:spLocks noGrp="1"/>
          </p:cNvSpPr>
          <p:nvPr>
            <p:ph type="ftr" sz="quarter" idx="11"/>
          </p:nvPr>
        </p:nvSpPr>
        <p:spPr/>
        <p:txBody>
          <a:bodyPr rtlCol="0"/>
          <a:lstStyle/>
          <a:p>
            <a:pPr rtl="0"/>
            <a:endParaRPr lang="es-ES" noProof="0" dirty="0"/>
          </a:p>
        </p:txBody>
      </p:sp>
      <p:sp>
        <p:nvSpPr>
          <p:cNvPr id="5" name="Marcador de posición de fecha 5"/>
          <p:cNvSpPr>
            <a:spLocks noGrp="1"/>
          </p:cNvSpPr>
          <p:nvPr>
            <p:ph type="dt" sz="half" idx="10"/>
          </p:nvPr>
        </p:nvSpPr>
        <p:spPr/>
        <p:txBody>
          <a:bodyPr rtlCol="0"/>
          <a:lstStyle/>
          <a:p>
            <a:pPr rtl="0"/>
            <a:fld id="{C4664A15-61A4-40CE-9F54-1A4B860DCEAD}" type="datetime1">
              <a:rPr lang="es-ES" noProof="0" smtClean="0"/>
              <a:t>10/04/2019</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839788" y="1828800"/>
            <a:ext cx="5029200" cy="685800"/>
          </a:xfrm>
        </p:spPr>
        <p:txBody>
          <a:bodyPr rtlCol="0"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a:t>
            </a:r>
          </a:p>
        </p:txBody>
      </p:sp>
      <p:sp>
        <p:nvSpPr>
          <p:cNvPr id="4" name="Marcador de posición de contenido 3"/>
          <p:cNvSpPr>
            <a:spLocks noGrp="1"/>
          </p:cNvSpPr>
          <p:nvPr>
            <p:ph sz="half" idx="2"/>
          </p:nvPr>
        </p:nvSpPr>
        <p:spPr>
          <a:xfrm>
            <a:off x="839788" y="2514600"/>
            <a:ext cx="5029200" cy="3675063"/>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326188" y="1828800"/>
            <a:ext cx="5029200" cy="685800"/>
          </a:xfrm>
        </p:spPr>
        <p:txBody>
          <a:bodyPr rtlCol="0"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a:t>
            </a:r>
          </a:p>
        </p:txBody>
      </p:sp>
      <p:sp>
        <p:nvSpPr>
          <p:cNvPr id="6" name="Marcador de posición de contenido 5"/>
          <p:cNvSpPr>
            <a:spLocks noGrp="1"/>
          </p:cNvSpPr>
          <p:nvPr>
            <p:ph sz="quarter" idx="4"/>
          </p:nvPr>
        </p:nvSpPr>
        <p:spPr>
          <a:xfrm>
            <a:off x="6326188" y="2514600"/>
            <a:ext cx="5029200" cy="3675063"/>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8" name="Marcador de posición de pie de página 6"/>
          <p:cNvSpPr>
            <a:spLocks noGrp="1"/>
          </p:cNvSpPr>
          <p:nvPr>
            <p:ph type="ftr" sz="quarter" idx="11"/>
          </p:nvPr>
        </p:nvSpPr>
        <p:spPr/>
        <p:txBody>
          <a:bodyPr rtlCol="0"/>
          <a:lstStyle/>
          <a:p>
            <a:pPr rtl="0"/>
            <a:endParaRPr lang="es-ES" noProof="0" dirty="0"/>
          </a:p>
        </p:txBody>
      </p:sp>
      <p:sp>
        <p:nvSpPr>
          <p:cNvPr id="7" name="Marcador de posición de fecha 7"/>
          <p:cNvSpPr>
            <a:spLocks noGrp="1"/>
          </p:cNvSpPr>
          <p:nvPr>
            <p:ph type="dt" sz="half" idx="10"/>
          </p:nvPr>
        </p:nvSpPr>
        <p:spPr/>
        <p:txBody>
          <a:bodyPr rtlCol="0"/>
          <a:lstStyle/>
          <a:p>
            <a:pPr rtl="0"/>
            <a:fld id="{F5F397B3-1B87-43FA-8C97-E72B844712DC}" type="datetime1">
              <a:rPr lang="es-ES" noProof="0" smtClean="0"/>
              <a:t>10/04/2019</a:t>
            </a:fld>
            <a:endParaRPr lang="es-ES" noProof="0" dirty="0"/>
          </a:p>
        </p:txBody>
      </p:sp>
      <p:sp>
        <p:nvSpPr>
          <p:cNvPr id="9" name="Marcador de posición de número de diapositiva 8"/>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4" name="Marcador de posición de pie de página 2"/>
          <p:cNvSpPr>
            <a:spLocks noGrp="1"/>
          </p:cNvSpPr>
          <p:nvPr>
            <p:ph type="ftr" sz="quarter" idx="11"/>
          </p:nvPr>
        </p:nvSpPr>
        <p:spPr/>
        <p:txBody>
          <a:bodyPr rtlCol="0"/>
          <a:lstStyle/>
          <a:p>
            <a:pPr rtl="0"/>
            <a:endParaRPr lang="es-ES" noProof="0" dirty="0"/>
          </a:p>
        </p:txBody>
      </p:sp>
      <p:sp>
        <p:nvSpPr>
          <p:cNvPr id="3" name="Marcador de posición de fecha 3"/>
          <p:cNvSpPr>
            <a:spLocks noGrp="1"/>
          </p:cNvSpPr>
          <p:nvPr>
            <p:ph type="dt" sz="half" idx="10"/>
          </p:nvPr>
        </p:nvSpPr>
        <p:spPr/>
        <p:txBody>
          <a:bodyPr rtlCol="0"/>
          <a:lstStyle>
            <a:lvl1pPr>
              <a:defRPr/>
            </a:lvl1pPr>
          </a:lstStyle>
          <a:p>
            <a:fld id="{90AC6B63-9EA6-453A-9419-839BA22E14BD}" type="datetime1">
              <a:rPr lang="es-ES" smtClean="0"/>
              <a:pPr/>
              <a:t>10/04/2019</a:t>
            </a:fld>
            <a:endParaRPr lang="es-ES" dirty="0"/>
          </a:p>
        </p:txBody>
      </p:sp>
      <p:sp>
        <p:nvSpPr>
          <p:cNvPr id="5" name="Marcador de posición de número de diapositiva 4"/>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ie de página 1"/>
          <p:cNvSpPr>
            <a:spLocks noGrp="1"/>
          </p:cNvSpPr>
          <p:nvPr>
            <p:ph type="ftr" sz="quarter" idx="11"/>
          </p:nvPr>
        </p:nvSpPr>
        <p:spPr/>
        <p:txBody>
          <a:bodyPr rtlCol="0"/>
          <a:lstStyle/>
          <a:p>
            <a:pPr rtl="0"/>
            <a:endParaRPr lang="es-ES" noProof="0" dirty="0"/>
          </a:p>
        </p:txBody>
      </p:sp>
      <p:sp>
        <p:nvSpPr>
          <p:cNvPr id="2" name="Marcador de posición de fecha 2"/>
          <p:cNvSpPr>
            <a:spLocks noGrp="1"/>
          </p:cNvSpPr>
          <p:nvPr>
            <p:ph type="dt" sz="half" idx="10"/>
          </p:nvPr>
        </p:nvSpPr>
        <p:spPr/>
        <p:txBody>
          <a:bodyPr rtlCol="0"/>
          <a:lstStyle>
            <a:lvl1pPr>
              <a:defRPr/>
            </a:lvl1pPr>
          </a:lstStyle>
          <a:p>
            <a:fld id="{56991A91-982D-4D0A-97BA-3C973229C17D}" type="datetime1">
              <a:rPr lang="es-ES" noProof="0" smtClean="0"/>
              <a:pPr/>
              <a:t>10/04/2019</a:t>
            </a:fld>
            <a:endParaRPr lang="es-ES" noProof="0" dirty="0"/>
          </a:p>
        </p:txBody>
      </p:sp>
      <p:sp>
        <p:nvSpPr>
          <p:cNvPr id="4" name="Marcador de posición de número de diapositiva 3"/>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7924800" y="1524000"/>
            <a:ext cx="3429000" cy="1905000"/>
          </a:xfrm>
        </p:spPr>
        <p:txBody>
          <a:bodyPr rtlCol="0" anchor="b">
            <a:normAutofit/>
          </a:bodyPr>
          <a:lstStyle>
            <a:lvl1pPr>
              <a:defRPr sz="3400"/>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838200" y="685800"/>
            <a:ext cx="6400800" cy="52578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7924800" y="3581400"/>
            <a:ext cx="3429000" cy="1828800"/>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a:t>
            </a:r>
          </a:p>
        </p:txBody>
      </p:sp>
      <p:sp>
        <p:nvSpPr>
          <p:cNvPr id="6" name="Marcador de posición de pie de página 4"/>
          <p:cNvSpPr>
            <a:spLocks noGrp="1"/>
          </p:cNvSpPr>
          <p:nvPr>
            <p:ph type="ftr" sz="quarter" idx="11"/>
          </p:nvPr>
        </p:nvSpPr>
        <p:spPr/>
        <p:txBody>
          <a:bodyPr rtlCol="0"/>
          <a:lstStyle/>
          <a:p>
            <a:pPr rtl="0"/>
            <a:endParaRPr lang="es-ES" noProof="0" dirty="0"/>
          </a:p>
        </p:txBody>
      </p:sp>
      <p:sp>
        <p:nvSpPr>
          <p:cNvPr id="5" name="Marcador de posición de fecha 5"/>
          <p:cNvSpPr>
            <a:spLocks noGrp="1"/>
          </p:cNvSpPr>
          <p:nvPr>
            <p:ph type="dt" sz="half" idx="10"/>
          </p:nvPr>
        </p:nvSpPr>
        <p:spPr/>
        <p:txBody>
          <a:bodyPr rtlCol="0"/>
          <a:lstStyle/>
          <a:p>
            <a:pPr rtl="0"/>
            <a:fld id="{AA2A4C16-5248-430E-B264-231FA6214EAA}" type="datetime1">
              <a:rPr lang="es-ES" noProof="0" smtClean="0"/>
              <a:t>10/04/2019</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7924800" y="1527048"/>
            <a:ext cx="3429000" cy="1901952"/>
          </a:xfrm>
        </p:spPr>
        <p:txBody>
          <a:bodyPr rtlCol="0" anchor="b">
            <a:normAutofit/>
          </a:bodyPr>
          <a:lstStyle>
            <a:lvl1pPr>
              <a:defRPr sz="3400"/>
            </a:lvl1pPr>
          </a:lstStyle>
          <a:p>
            <a:pPr rtl="0"/>
            <a:r>
              <a:rPr lang="es-ES" noProof="0"/>
              <a:t>Haga clic para modificar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838198" y="685800"/>
            <a:ext cx="6400800" cy="5257800"/>
          </a:xfrm>
        </p:spPr>
        <p:txBody>
          <a:bodyPr rtlCol="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7924800" y="3581400"/>
            <a:ext cx="3428999" cy="1828800"/>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a:t>
            </a:r>
          </a:p>
        </p:txBody>
      </p:sp>
      <p:sp>
        <p:nvSpPr>
          <p:cNvPr id="6" name="Marcador de posición de pie de página 4"/>
          <p:cNvSpPr>
            <a:spLocks noGrp="1"/>
          </p:cNvSpPr>
          <p:nvPr>
            <p:ph type="ftr" sz="quarter" idx="11"/>
          </p:nvPr>
        </p:nvSpPr>
        <p:spPr/>
        <p:txBody>
          <a:bodyPr rtlCol="0"/>
          <a:lstStyle/>
          <a:p>
            <a:pPr rtl="0"/>
            <a:endParaRPr lang="es-ES" noProof="0" dirty="0"/>
          </a:p>
        </p:txBody>
      </p:sp>
      <p:sp>
        <p:nvSpPr>
          <p:cNvPr id="5" name="Marcador de posición de fecha 5"/>
          <p:cNvSpPr>
            <a:spLocks noGrp="1"/>
          </p:cNvSpPr>
          <p:nvPr>
            <p:ph type="dt" sz="half" idx="10"/>
          </p:nvPr>
        </p:nvSpPr>
        <p:spPr/>
        <p:txBody>
          <a:bodyPr rtlCol="0"/>
          <a:lstStyle>
            <a:lvl1pPr>
              <a:defRPr/>
            </a:lvl1pPr>
          </a:lstStyle>
          <a:p>
            <a:fld id="{4D8792BC-57D2-4D97-9D81-68C5B807A8FB}" type="datetime1">
              <a:rPr lang="es-ES" noProof="0" smtClean="0"/>
              <a:pPr/>
              <a:t>10/04/2019</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Marcador de posición de título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osición de pie de página 3"/>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pPr rtl="0"/>
            <a:endParaRPr lang="es-ES" noProof="0" dirty="0"/>
          </a:p>
        </p:txBody>
      </p:sp>
      <p:sp>
        <p:nvSpPr>
          <p:cNvPr id="4" name="Marcador de posición de fecha 4"/>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670DFA3D-F034-4938-9094-D7E14211575F}" type="datetime1">
              <a:rPr lang="es-ES" noProof="0" smtClean="0"/>
              <a:pPr/>
              <a:t>10/04/2019</a:t>
            </a:fld>
            <a:endParaRPr lang="es-ES" noProof="0" dirty="0"/>
          </a:p>
        </p:txBody>
      </p:sp>
      <p:sp>
        <p:nvSpPr>
          <p:cNvPr id="6" name="Marcador de posición de número de diapositiva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pPr rtl="0"/>
            <a:fld id="{B13333A4-2EF1-4B79-B68C-AB20E66B4822}" type="slidenum">
              <a:rPr lang="es-ES" noProof="0" smtClean="0"/>
              <a:pPr rtl="0"/>
              <a:t>‹Nº›</a:t>
            </a:fld>
            <a:endParaRPr lang="es-ES" noProof="0" dirty="0"/>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5440D30-B4AE-499F-866F-062720D734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ABC2A47-C4FB-4ED0-A23F-A0AAD8833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FE7E00-2738-452B-AF74-9B8263673D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86808-43A4-4ECD-98D0-ADDC6DDDE691}" type="datetimeFigureOut">
              <a:rPr lang="es-ES" smtClean="0"/>
              <a:t>10/04/2019</a:t>
            </a:fld>
            <a:endParaRPr lang="es-ES"/>
          </a:p>
        </p:txBody>
      </p:sp>
      <p:sp>
        <p:nvSpPr>
          <p:cNvPr id="5" name="Marcador de pie de página 4">
            <a:extLst>
              <a:ext uri="{FF2B5EF4-FFF2-40B4-BE49-F238E27FC236}">
                <a16:creationId xmlns:a16="http://schemas.microsoft.com/office/drawing/2014/main" id="{0B333FD0-5E2A-4D10-A622-A5B2AFDFE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1E2A0A4-58E1-4B0E-B3C0-AA8CDDF23C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F235B-2ED9-4276-9DFF-51C6A5C72A98}" type="slidenum">
              <a:rPr lang="es-ES" smtClean="0"/>
              <a:t>‹Nº›</a:t>
            </a:fld>
            <a:endParaRPr lang="es-ES"/>
          </a:p>
        </p:txBody>
      </p:sp>
    </p:spTree>
    <p:extLst>
      <p:ext uri="{BB962C8B-B14F-4D97-AF65-F5344CB8AC3E}">
        <p14:creationId xmlns:p14="http://schemas.microsoft.com/office/powerpoint/2010/main" val="4176848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B88E331-5E6D-4FDB-9CE1-0A9783400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438DE0-19C4-4DB3-BD4D-4A94C3CCD5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ACE8E1-2C09-4B54-BED9-499450344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D259D-D6D1-407C-A98F-6758559F6449}" type="datetimeFigureOut">
              <a:rPr lang="es-ES" smtClean="0"/>
              <a:t>10/04/2019</a:t>
            </a:fld>
            <a:endParaRPr lang="es-ES"/>
          </a:p>
        </p:txBody>
      </p:sp>
      <p:sp>
        <p:nvSpPr>
          <p:cNvPr id="5" name="Marcador de pie de página 4">
            <a:extLst>
              <a:ext uri="{FF2B5EF4-FFF2-40B4-BE49-F238E27FC236}">
                <a16:creationId xmlns:a16="http://schemas.microsoft.com/office/drawing/2014/main" id="{3C1C698C-4A4B-4DA6-A428-6EA2AFA9F3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A87D6C7-5084-4C93-B010-8DAE2DCDC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23F8C2-CD57-4BDE-85CA-1DD02AF40400}" type="slidenum">
              <a:rPr lang="es-ES" smtClean="0"/>
              <a:t>‹Nº›</a:t>
            </a:fld>
            <a:endParaRPr lang="es-ES"/>
          </a:p>
        </p:txBody>
      </p:sp>
    </p:spTree>
    <p:extLst>
      <p:ext uri="{BB962C8B-B14F-4D97-AF65-F5344CB8AC3E}">
        <p14:creationId xmlns:p14="http://schemas.microsoft.com/office/powerpoint/2010/main" val="207125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rtlCol="0"/>
          <a:lstStyle/>
          <a:p>
            <a:pPr rtl="0"/>
            <a:r>
              <a:rPr lang="es-ES" dirty="0"/>
              <a:t>La Segunda Guerra Mundial</a:t>
            </a:r>
          </a:p>
        </p:txBody>
      </p:sp>
      <p:sp>
        <p:nvSpPr>
          <p:cNvPr id="3" name="Subtítulo 2"/>
          <p:cNvSpPr>
            <a:spLocks noGrp="1"/>
          </p:cNvSpPr>
          <p:nvPr>
            <p:ph type="subTitle" idx="1"/>
          </p:nvPr>
        </p:nvSpPr>
        <p:spPr>
          <a:xfrm>
            <a:off x="838201" y="5297848"/>
            <a:ext cx="10515598" cy="474836"/>
          </a:xfrm>
        </p:spPr>
        <p:txBody>
          <a:bodyPr rtlCol="0"/>
          <a:lstStyle/>
          <a:p>
            <a:pPr rtl="0"/>
            <a:r>
              <a:rPr lang="es-ES" dirty="0"/>
              <a:t>Adrián de la Peña Gómez y Francisco Javier Moya González</a:t>
            </a:r>
          </a:p>
        </p:txBody>
      </p:sp>
    </p:spTree>
    <p:extLst>
      <p:ext uri="{BB962C8B-B14F-4D97-AF65-F5344CB8AC3E}">
        <p14:creationId xmlns:p14="http://schemas.microsoft.com/office/powerpoint/2010/main" val="2142729111"/>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0C72010-8695-4DB5-B207-9F8C0B07DF61}"/>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4800" kern="1200">
                <a:solidFill>
                  <a:srgbClr val="FFFFFF"/>
                </a:solidFill>
                <a:latin typeface="+mj-lt"/>
                <a:ea typeface="+mj-ea"/>
                <a:cs typeface="+mj-cs"/>
              </a:rPr>
              <a:t>Clasificación </a:t>
            </a:r>
            <a:r>
              <a:rPr lang="en-US" sz="4800" kern="1200" dirty="0">
                <a:solidFill>
                  <a:srgbClr val="FFFFFF"/>
                </a:solidFill>
                <a:latin typeface="+mj-lt"/>
                <a:ea typeface="+mj-ea"/>
                <a:cs typeface="+mj-cs"/>
              </a:rPr>
              <a:t>temporal de </a:t>
            </a:r>
            <a:r>
              <a:rPr lang="en-US" sz="4800" kern="1200">
                <a:solidFill>
                  <a:srgbClr val="FFFFFF"/>
                </a:solidFill>
                <a:latin typeface="+mj-lt"/>
                <a:ea typeface="+mj-ea"/>
                <a:cs typeface="+mj-cs"/>
              </a:rPr>
              <a:t>las causas</a:t>
            </a:r>
            <a:endParaRPr lang="en-US" sz="4800" kern="1200" dirty="0">
              <a:solidFill>
                <a:srgbClr val="FFFFFF"/>
              </a:solidFill>
              <a:latin typeface="+mj-lt"/>
              <a:ea typeface="+mj-ea"/>
              <a:cs typeface="+mj-cs"/>
            </a:endParaRPr>
          </a:p>
        </p:txBody>
      </p:sp>
      <p:pic>
        <p:nvPicPr>
          <p:cNvPr id="3074" name="Picture 2" descr="Resultado de imagen de wwii">
            <a:extLst>
              <a:ext uri="{FF2B5EF4-FFF2-40B4-BE49-F238E27FC236}">
                <a16:creationId xmlns:a16="http://schemas.microsoft.com/office/drawing/2014/main" id="{B8F1D2C6-100C-4883-8221-7E57674D8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928" y="1119987"/>
            <a:ext cx="607695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597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posición de contenido 3">
            <a:extLst>
              <a:ext uri="{FF2B5EF4-FFF2-40B4-BE49-F238E27FC236}">
                <a16:creationId xmlns:a16="http://schemas.microsoft.com/office/drawing/2014/main" id="{0E808E68-1A9E-431D-87D5-BA01982EA46E}"/>
              </a:ext>
            </a:extLst>
          </p:cNvPr>
          <p:cNvGraphicFramePr>
            <a:graphicFrameLocks/>
          </p:cNvGraphicFramePr>
          <p:nvPr>
            <p:extLst>
              <p:ext uri="{D42A27DB-BD31-4B8C-83A1-F6EECF244321}">
                <p14:modId xmlns:p14="http://schemas.microsoft.com/office/powerpoint/2010/main" val="1436460544"/>
              </p:ext>
            </p:extLst>
          </p:nvPr>
        </p:nvGraphicFramePr>
        <p:xfrm>
          <a:off x="0" y="0"/>
          <a:ext cx="12192000" cy="6858000"/>
        </p:xfrm>
        <a:graphic>
          <a:graphicData uri="http://schemas.openxmlformats.org/drawingml/2006/table">
            <a:tbl>
              <a:tblPr firstRow="1" bandRow="1">
                <a:tableStyleId>{08FB837D-C827-4EFA-A057-4D05807E0F7C}</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1014338">
                <a:tc>
                  <a:txBody>
                    <a:bodyPr/>
                    <a:lstStyle/>
                    <a:p>
                      <a:pPr algn="ctr" rtl="0"/>
                      <a:r>
                        <a:rPr lang="es-ES" noProof="0" dirty="0"/>
                        <a:t>A largo plazo</a:t>
                      </a:r>
                      <a:endParaRPr lang="es" noProof="0" dirty="0"/>
                    </a:p>
                  </a:txBody>
                  <a:tcPr anchor="ctr"/>
                </a:tc>
                <a:tc>
                  <a:txBody>
                    <a:bodyPr/>
                    <a:lstStyle/>
                    <a:p>
                      <a:pPr algn="ctr" rtl="0"/>
                      <a:r>
                        <a:rPr lang="es-ES" noProof="0" dirty="0"/>
                        <a:t>A corto plazo</a:t>
                      </a:r>
                      <a:endParaRPr lang="es" noProof="0" dirty="0"/>
                    </a:p>
                  </a:txBody>
                  <a:tcPr anchor="ctr"/>
                </a:tc>
                <a:tc>
                  <a:txBody>
                    <a:bodyPr/>
                    <a:lstStyle/>
                    <a:p>
                      <a:pPr algn="ctr" rtl="0"/>
                      <a:r>
                        <a:rPr lang="es-ES" noProof="0" dirty="0"/>
                        <a:t>Inmediatas</a:t>
                      </a:r>
                      <a:endParaRPr lang="es" noProof="0" dirty="0"/>
                    </a:p>
                  </a:txBody>
                  <a:tcPr anchor="ctr"/>
                </a:tc>
                <a:extLst>
                  <a:ext uri="{0D108BD9-81ED-4DB2-BD59-A6C34878D82A}">
                    <a16:rowId xmlns:a16="http://schemas.microsoft.com/office/drawing/2014/main" val="10000"/>
                  </a:ext>
                </a:extLst>
              </a:tr>
              <a:tr h="1014338">
                <a:tc>
                  <a:txBody>
                    <a:bodyPr/>
                    <a:lstStyle/>
                    <a:p>
                      <a:pPr algn="ctr" rtl="0"/>
                      <a:r>
                        <a:rPr lang="es-ES" noProof="0" dirty="0"/>
                        <a:t>Tratado de Versalles 1919</a:t>
                      </a:r>
                      <a:endParaRPr lang="es" noProof="0" dirty="0"/>
                    </a:p>
                  </a:txBody>
                  <a:tcPr anchor="ctr"/>
                </a:tc>
                <a:tc>
                  <a:txBody>
                    <a:bodyPr/>
                    <a:lstStyle/>
                    <a:p>
                      <a:pPr algn="ctr" rtl="0"/>
                      <a:r>
                        <a:rPr lang="es-ES" noProof="0" dirty="0"/>
                        <a:t>Llegada de Hitler al poder en 1933</a:t>
                      </a:r>
                      <a:endParaRPr lang="es" noProof="0" dirty="0"/>
                    </a:p>
                  </a:txBody>
                  <a:tcPr anchor="ctr"/>
                </a:tc>
                <a:tc>
                  <a:txBody>
                    <a:bodyPr/>
                    <a:lstStyle/>
                    <a:p>
                      <a:pPr algn="ctr" rtl="0"/>
                      <a:r>
                        <a:rPr lang="es-ES" noProof="0" dirty="0"/>
                        <a:t>Tratado Ribbentrop-Molotov</a:t>
                      </a:r>
                      <a:endParaRPr lang="es" noProof="0" dirty="0"/>
                    </a:p>
                  </a:txBody>
                  <a:tcPr anchor="ctr"/>
                </a:tc>
                <a:extLst>
                  <a:ext uri="{0D108BD9-81ED-4DB2-BD59-A6C34878D82A}">
                    <a16:rowId xmlns:a16="http://schemas.microsoft.com/office/drawing/2014/main" val="10001"/>
                  </a:ext>
                </a:extLst>
              </a:tr>
              <a:tr h="1271662">
                <a:tc>
                  <a:txBody>
                    <a:bodyPr/>
                    <a:lstStyle/>
                    <a:p>
                      <a:pPr algn="ctr" rtl="0"/>
                      <a:r>
                        <a:rPr lang="es-ES" noProof="0" dirty="0"/>
                        <a:t>Crisis económica de 1929</a:t>
                      </a:r>
                      <a:endParaRPr lang="es" noProof="0" dirty="0"/>
                    </a:p>
                  </a:txBody>
                  <a:tcPr anchor="ctr"/>
                </a:tc>
                <a:tc>
                  <a:txBody>
                    <a:bodyPr/>
                    <a:lstStyle/>
                    <a:p>
                      <a:pPr algn="ctr" rtl="0"/>
                      <a:r>
                        <a:rPr lang="es-ES" noProof="0" dirty="0"/>
                        <a:t>La Remilitarización de Alemania</a:t>
                      </a:r>
                      <a:endParaRPr lang="es" noProof="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ES" noProof="0" dirty="0"/>
                        <a:t>Invasión alemana de Polonia el 1 de septiembre 1945</a:t>
                      </a:r>
                      <a:endParaRPr lang="es" noProof="0" dirty="0"/>
                    </a:p>
                    <a:p>
                      <a:pPr algn="ctr" rtl="0"/>
                      <a:endParaRPr lang="es" noProof="0" dirty="0"/>
                    </a:p>
                  </a:txBody>
                  <a:tcPr anchor="ctr"/>
                </a:tc>
                <a:extLst>
                  <a:ext uri="{0D108BD9-81ED-4DB2-BD59-A6C34878D82A}">
                    <a16:rowId xmlns:a16="http://schemas.microsoft.com/office/drawing/2014/main" val="10002"/>
                  </a:ext>
                </a:extLst>
              </a:tr>
              <a:tr h="1271662">
                <a:tc>
                  <a:txBody>
                    <a:bodyPr/>
                    <a:lstStyle/>
                    <a:p>
                      <a:pPr algn="ctr" rtl="0"/>
                      <a:endParaRPr lang="es-ES" noProof="0" dirty="0"/>
                    </a:p>
                    <a:p>
                      <a:pPr algn="ctr" rtl="0"/>
                      <a:r>
                        <a:rPr lang="es-ES" noProof="0" dirty="0"/>
                        <a:t>Necesidad de materias primas</a:t>
                      </a:r>
                      <a:endParaRPr lang="es" noProof="0" dirty="0"/>
                    </a:p>
                    <a:p>
                      <a:pPr algn="ctr" rtl="0"/>
                      <a:endParaRPr lang="es" noProof="0" dirty="0"/>
                    </a:p>
                  </a:txBody>
                  <a:tcPr anchor="ctr"/>
                </a:tc>
                <a:tc>
                  <a:txBody>
                    <a:bodyPr/>
                    <a:lstStyle/>
                    <a:p>
                      <a:pPr algn="ctr" rtl="0"/>
                      <a:endParaRPr lang="es-ES" noProof="0" dirty="0"/>
                    </a:p>
                    <a:p>
                      <a:pPr algn="ctr" rtl="0"/>
                      <a:r>
                        <a:rPr lang="es-ES" noProof="0" dirty="0"/>
                        <a:t>Expansionismo Alemán (Teoría del espacio vital)</a:t>
                      </a:r>
                    </a:p>
                    <a:p>
                      <a:pPr algn="ctr" rtl="0"/>
                      <a:endParaRPr lang="es" noProof="0" dirty="0"/>
                    </a:p>
                  </a:txBody>
                  <a:tcPr anchor="ctr"/>
                </a:tc>
                <a:tc>
                  <a:txBody>
                    <a:bodyPr/>
                    <a:lstStyle/>
                    <a:p>
                      <a:pPr algn="ctr" rtl="0"/>
                      <a:endParaRPr lang="es" noProof="0" dirty="0"/>
                    </a:p>
                  </a:txBody>
                  <a:tcPr anchor="ctr"/>
                </a:tc>
                <a:extLst>
                  <a:ext uri="{0D108BD9-81ED-4DB2-BD59-A6C34878D82A}">
                    <a16:rowId xmlns:a16="http://schemas.microsoft.com/office/drawing/2014/main" val="10003"/>
                  </a:ext>
                </a:extLst>
              </a:tr>
              <a:tr h="1014338">
                <a:tc>
                  <a:txBody>
                    <a:bodyPr/>
                    <a:lstStyle/>
                    <a:p>
                      <a:pPr algn="ctr" rtl="0"/>
                      <a:r>
                        <a:rPr lang="es-ES" noProof="0" dirty="0"/>
                        <a:t>Fracaso de la Sociedad de Naciones</a:t>
                      </a:r>
                      <a:endParaRPr lang="es" noProof="0" dirty="0"/>
                    </a:p>
                  </a:txBody>
                  <a:tcPr anchor="ctr"/>
                </a:tc>
                <a:tc>
                  <a:txBody>
                    <a:bodyPr/>
                    <a:lstStyle/>
                    <a:p>
                      <a:pPr algn="ctr" rtl="0"/>
                      <a:endParaRPr lang="es-ES" noProof="0" dirty="0"/>
                    </a:p>
                    <a:p>
                      <a:pPr algn="ctr" rtl="0"/>
                      <a:r>
                        <a:rPr lang="es-ES" noProof="0" dirty="0"/>
                        <a:t>Política de apaciguamiento</a:t>
                      </a:r>
                    </a:p>
                    <a:p>
                      <a:pPr algn="ctr" rtl="0"/>
                      <a:endParaRPr lang="es" noProof="0" dirty="0"/>
                    </a:p>
                  </a:txBody>
                  <a:tcPr anchor="ctr"/>
                </a:tc>
                <a:tc>
                  <a:txBody>
                    <a:bodyPr/>
                    <a:lstStyle/>
                    <a:p>
                      <a:pPr algn="ctr" rtl="0"/>
                      <a:endParaRPr lang="es" noProof="0" dirty="0"/>
                    </a:p>
                  </a:txBody>
                  <a:tcPr anchor="ctr"/>
                </a:tc>
                <a:extLst>
                  <a:ext uri="{0D108BD9-81ED-4DB2-BD59-A6C34878D82A}">
                    <a16:rowId xmlns:a16="http://schemas.microsoft.com/office/drawing/2014/main" val="1401905380"/>
                  </a:ext>
                </a:extLst>
              </a:tr>
              <a:tr h="1271662">
                <a:tc>
                  <a:txBody>
                    <a:bodyPr/>
                    <a:lstStyle/>
                    <a:p>
                      <a:pPr algn="ctr" rtl="0"/>
                      <a:endParaRPr lang="es-ES" noProof="0" dirty="0"/>
                    </a:p>
                    <a:p>
                      <a:pPr algn="ctr" rtl="0"/>
                      <a:r>
                        <a:rPr lang="es-ES" noProof="0" dirty="0"/>
                        <a:t>Surgimiento y triunfo del Nazismo y Fascismo</a:t>
                      </a:r>
                    </a:p>
                    <a:p>
                      <a:pPr algn="ctr" rtl="0"/>
                      <a:endParaRPr lang="es" noProof="0" dirty="0"/>
                    </a:p>
                  </a:txBody>
                  <a:tcPr anchor="ctr"/>
                </a:tc>
                <a:tc>
                  <a:txBody>
                    <a:bodyPr/>
                    <a:lstStyle/>
                    <a:p>
                      <a:pPr algn="ctr" rtl="0"/>
                      <a:endParaRPr lang="es-ES" noProof="0" dirty="0"/>
                    </a:p>
                    <a:p>
                      <a:pPr algn="ctr" rtl="0"/>
                      <a:r>
                        <a:rPr lang="es-ES" noProof="0" dirty="0"/>
                        <a:t>Intervención en la Guerra Civil española</a:t>
                      </a:r>
                    </a:p>
                    <a:p>
                      <a:pPr algn="ctr" rtl="0"/>
                      <a:endParaRPr lang="es" noProof="0" dirty="0"/>
                    </a:p>
                  </a:txBody>
                  <a:tcPr anchor="ctr"/>
                </a:tc>
                <a:tc>
                  <a:txBody>
                    <a:bodyPr/>
                    <a:lstStyle/>
                    <a:p>
                      <a:pPr algn="ctr" rtl="0"/>
                      <a:endParaRPr lang="es" noProof="0" dirty="0"/>
                    </a:p>
                  </a:txBody>
                  <a:tcPr anchor="ctr"/>
                </a:tc>
                <a:extLst>
                  <a:ext uri="{0D108BD9-81ED-4DB2-BD59-A6C34878D82A}">
                    <a16:rowId xmlns:a16="http://schemas.microsoft.com/office/drawing/2014/main" val="641751060"/>
                  </a:ext>
                </a:extLst>
              </a:tr>
            </a:tbl>
          </a:graphicData>
        </a:graphic>
      </p:graphicFrame>
    </p:spTree>
    <p:extLst>
      <p:ext uri="{BB962C8B-B14F-4D97-AF65-F5344CB8AC3E}">
        <p14:creationId xmlns:p14="http://schemas.microsoft.com/office/powerpoint/2010/main" val="3928372048"/>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C2D4701-7377-406A-A3BE-42C4335BC480}"/>
              </a:ext>
            </a:extLst>
          </p:cNvPr>
          <p:cNvSpPr>
            <a:spLocks noGrp="1"/>
          </p:cNvSpPr>
          <p:nvPr>
            <p:ph type="title"/>
          </p:nvPr>
        </p:nvSpPr>
        <p:spPr>
          <a:xfrm>
            <a:off x="1295400" y="3933056"/>
            <a:ext cx="9601200" cy="1512168"/>
          </a:xfrm>
        </p:spPr>
        <p:txBody>
          <a:bodyPr>
            <a:normAutofit fontScale="90000"/>
          </a:bodyPr>
          <a:lstStyle/>
          <a:p>
            <a:pPr algn="ctr"/>
            <a:r>
              <a:rPr lang="es-ES" dirty="0"/>
              <a:t>Estrategias bélicas y su impacto en los resultados</a:t>
            </a:r>
          </a:p>
        </p:txBody>
      </p:sp>
    </p:spTree>
    <p:extLst>
      <p:ext uri="{BB962C8B-B14F-4D97-AF65-F5344CB8AC3E}">
        <p14:creationId xmlns:p14="http://schemas.microsoft.com/office/powerpoint/2010/main" val="2457595767"/>
      </p:ext>
    </p:extLst>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 resplandor y hace PUUM! y ya esta aqui la guerra. (Compilacion) __ Marcuri">
            <a:hlinkClick r:id="" action="ppaction://media"/>
            <a:extLst>
              <a:ext uri="{FF2B5EF4-FFF2-40B4-BE49-F238E27FC236}">
                <a16:creationId xmlns:a16="http://schemas.microsoft.com/office/drawing/2014/main" id="{593A2808-C930-4E4F-BA7F-0ADDFB83FC7A}"/>
              </a:ext>
            </a:extLst>
          </p:cNvPr>
          <p:cNvPicPr>
            <a:picLocks noChangeAspect="1"/>
          </p:cNvPicPr>
          <p:nvPr>
            <a:videoFile r:link="rId1"/>
            <p:extLst>
              <p:ext uri="{DAA4B4D4-6D71-4841-9C94-3DE7FCFB9230}">
                <p14:media xmlns:p14="http://schemas.microsoft.com/office/powerpoint/2010/main" r:embed="rId2">
                  <p14:trim end="2438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76700726"/>
      </p:ext>
    </p:extLst>
  </p:cSld>
  <p:clrMapOvr>
    <a:masterClrMapping/>
  </p:clrMapOvr>
  <mc:AlternateContent xmlns:mc="http://schemas.openxmlformats.org/markup-compatibility/2006" xmlns:p15="http://schemas.microsoft.com/office/powerpoint/2012/main">
    <mc:Choice Requires="p15">
      <p:transition spd="med" advClick="0" advTm="4500">
        <p15:prstTrans prst="fracture"/>
      </p:transition>
    </mc:Choice>
    <mc:Fallback xmlns="">
      <p:transition spd="med"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585">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Resultado de imagen de desarrollo de la segunda guerra mundial">
            <a:extLst>
              <a:ext uri="{FF2B5EF4-FFF2-40B4-BE49-F238E27FC236}">
                <a16:creationId xmlns:a16="http://schemas.microsoft.com/office/drawing/2014/main" id="{F01ADF9A-7323-45FF-8788-E91DE09B34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6" r="543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DCDDB13-83EF-44B5-82AC-622657BBBE0B}"/>
              </a:ext>
            </a:extLst>
          </p:cNvPr>
          <p:cNvSpPr>
            <a:spLocks noGrp="1"/>
          </p:cNvSpPr>
          <p:nvPr>
            <p:ph type="title"/>
          </p:nvPr>
        </p:nvSpPr>
        <p:spPr>
          <a:xfrm>
            <a:off x="2189559" y="2911936"/>
            <a:ext cx="7812882" cy="1034129"/>
          </a:xfrm>
          <a:solidFill>
            <a:srgbClr val="000000">
              <a:alpha val="70000"/>
            </a:srgbClr>
          </a:solidFill>
          <a:ln w="38100" cap="sq">
            <a:solidFill>
              <a:srgbClr val="FFFFFF"/>
            </a:solidFill>
            <a:miter lim="800000"/>
          </a:ln>
        </p:spPr>
        <p:txBody>
          <a:bodyPr vert="horz" wrap="square" lIns="91440" tIns="45720" rIns="91440" bIns="45720" rtlCol="0" anchor="ctr">
            <a:normAutofit/>
          </a:bodyPr>
          <a:lstStyle/>
          <a:p>
            <a:pPr algn="ctr"/>
            <a:r>
              <a:rPr lang="en-US" sz="4800">
                <a:solidFill>
                  <a:srgbClr val="FFFFFF"/>
                </a:solidFill>
              </a:rPr>
              <a:t>Desarrollo bélico</a:t>
            </a:r>
          </a:p>
        </p:txBody>
      </p:sp>
    </p:spTree>
    <p:extLst>
      <p:ext uri="{BB962C8B-B14F-4D97-AF65-F5344CB8AC3E}">
        <p14:creationId xmlns:p14="http://schemas.microsoft.com/office/powerpoint/2010/main" val="36489180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CAA8DEA-A3E8-4064-9717-9F02B7A5431D}"/>
              </a:ext>
            </a:extLst>
          </p:cNvPr>
          <p:cNvPicPr>
            <a:picLocks noChangeAspect="1"/>
          </p:cNvPicPr>
          <p:nvPr/>
        </p:nvPicPr>
        <p:blipFill rotWithShape="1">
          <a:blip r:embed="rId2"/>
          <a:srcRect t="18615" b="8333"/>
          <a:stretch/>
        </p:blipFill>
        <p:spPr>
          <a:xfrm>
            <a:off x="20" y="10"/>
            <a:ext cx="12191980" cy="6857989"/>
          </a:xfrm>
          <a:prstGeom prst="rect">
            <a:avLst/>
          </a:prstGeom>
        </p:spPr>
      </p:pic>
      <p:sp>
        <p:nvSpPr>
          <p:cNvPr id="25" name="Rectangle 20">
            <a:extLst>
              <a:ext uri="{FF2B5EF4-FFF2-40B4-BE49-F238E27FC236}">
                <a16:creationId xmlns:a16="http://schemas.microsoft.com/office/drawing/2014/main" id="{C1FBCB95-389E-4A3B-A32D-E5E26CD8F9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1554" y="1931495"/>
            <a:ext cx="8368893" cy="2995011"/>
          </a:xfrm>
          <a:prstGeom prst="rect">
            <a:avLst/>
          </a:prstGeom>
          <a:solidFill>
            <a:schemeClr val="bg1">
              <a:alpha val="80000"/>
            </a:schemeClr>
          </a:solidFill>
          <a:ln w="6350" cap="flat" cmpd="sng" algn="ctr">
            <a:noFill/>
            <a:prstDash val="solid"/>
          </a:ln>
          <a:effectLst>
            <a:outerShdw blurRad="50800" algn="ctr" rotWithShape="0">
              <a:prstClr val="black">
                <a:alpha val="66000"/>
              </a:prstClr>
            </a:outerShdw>
            <a:softEdge rad="0"/>
          </a:effectLst>
        </p:spPr>
      </p:sp>
      <p:sp>
        <p:nvSpPr>
          <p:cNvPr id="26" name="Rectangle 22">
            <a:extLst>
              <a:ext uri="{FF2B5EF4-FFF2-40B4-BE49-F238E27FC236}">
                <a16:creationId xmlns:a16="http://schemas.microsoft.com/office/drawing/2014/main" id="{298A4E45-233B-4B5C-B9A3-2791BF6FC7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212" y="2093976"/>
            <a:ext cx="8037576" cy="2670048"/>
          </a:xfrm>
          <a:prstGeom prst="rect">
            <a:avLst/>
          </a:prstGeom>
          <a:noFill/>
          <a:ln w="19050" cap="sq" cmpd="sng" algn="ctr">
            <a:solidFill>
              <a:schemeClr val="tx1"/>
            </a:solidFill>
            <a:prstDash val="solid"/>
            <a:miter lim="800000"/>
          </a:ln>
          <a:effectLst/>
        </p:spPr>
      </p:sp>
      <p:sp>
        <p:nvSpPr>
          <p:cNvPr id="2" name="Título 1">
            <a:extLst>
              <a:ext uri="{FF2B5EF4-FFF2-40B4-BE49-F238E27FC236}">
                <a16:creationId xmlns:a16="http://schemas.microsoft.com/office/drawing/2014/main" id="{6E07F065-2702-4D34-83AC-3C6DA68BD372}"/>
              </a:ext>
            </a:extLst>
          </p:cNvPr>
          <p:cNvSpPr>
            <a:spLocks noGrp="1"/>
          </p:cNvSpPr>
          <p:nvPr>
            <p:ph type="ctrTitle"/>
          </p:nvPr>
        </p:nvSpPr>
        <p:spPr>
          <a:xfrm>
            <a:off x="2241804" y="2280543"/>
            <a:ext cx="7708392" cy="1617688"/>
          </a:xfrm>
        </p:spPr>
        <p:txBody>
          <a:bodyPr>
            <a:normAutofit/>
          </a:bodyPr>
          <a:lstStyle/>
          <a:p>
            <a:r>
              <a:rPr lang="es-ES" b="1" dirty="0">
                <a:latin typeface="+mn-lt"/>
                <a:cs typeface="Andalus" panose="02020603050405020304" pitchFamily="18" charset="-78"/>
              </a:rPr>
              <a:t>FASE I</a:t>
            </a:r>
          </a:p>
        </p:txBody>
      </p:sp>
      <p:sp>
        <p:nvSpPr>
          <p:cNvPr id="3" name="Subtítulo 2">
            <a:extLst>
              <a:ext uri="{FF2B5EF4-FFF2-40B4-BE49-F238E27FC236}">
                <a16:creationId xmlns:a16="http://schemas.microsoft.com/office/drawing/2014/main" id="{99BF0F9B-0C16-480F-8B12-746311F7B8F5}"/>
              </a:ext>
            </a:extLst>
          </p:cNvPr>
          <p:cNvSpPr>
            <a:spLocks noGrp="1"/>
          </p:cNvSpPr>
          <p:nvPr>
            <p:ph type="subTitle" idx="1"/>
          </p:nvPr>
        </p:nvSpPr>
        <p:spPr>
          <a:xfrm>
            <a:off x="2241804" y="3898231"/>
            <a:ext cx="7708392" cy="699091"/>
          </a:xfrm>
        </p:spPr>
        <p:txBody>
          <a:bodyPr>
            <a:normAutofit/>
          </a:bodyPr>
          <a:lstStyle/>
          <a:p>
            <a:r>
              <a:rPr lang="es-ES"/>
              <a:t>1939-1941</a:t>
            </a:r>
          </a:p>
        </p:txBody>
      </p:sp>
    </p:spTree>
    <p:extLst>
      <p:ext uri="{BB962C8B-B14F-4D97-AF65-F5344CB8AC3E}">
        <p14:creationId xmlns:p14="http://schemas.microsoft.com/office/powerpoint/2010/main" val="1582467745"/>
      </p:ext>
    </p:extLst>
  </p:cSld>
  <p:clrMapOvr>
    <a:overrideClrMapping bg1="dk1" tx1="lt1" bg2="dk2" tx2="lt2" accent1="accent1" accent2="accent2" accent3="accent3" accent4="accent4" accent5="accent5" accent6="accent6" hlink="hlink" folHlink="folHlink"/>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Imagen relacionada">
            <a:extLst>
              <a:ext uri="{FF2B5EF4-FFF2-40B4-BE49-F238E27FC236}">
                <a16:creationId xmlns:a16="http://schemas.microsoft.com/office/drawing/2014/main" id="{C0176E38-4EE5-4C99-9146-DBF993AE71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36" r="-2" b="-2"/>
          <a:stretch/>
        </p:blipFill>
        <p:spPr bwMode="auto">
          <a:xfrm>
            <a:off x="-16"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9AC137A-F7D0-43CC-A46F-113F475E48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651" y="1435100"/>
            <a:ext cx="4700016" cy="3987800"/>
          </a:xfrm>
          <a:prstGeom prst="rect">
            <a:avLst/>
          </a:prstGeom>
          <a:solidFill>
            <a:schemeClr val="tx1">
              <a:lumMod val="85000"/>
              <a:lumOff val="15000"/>
              <a:alpha val="88000"/>
            </a:schemeClr>
          </a:solidFill>
          <a:ln w="139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5A7B6092-5331-4888-B106-7C856CDA93B0}"/>
              </a:ext>
            </a:extLst>
          </p:cNvPr>
          <p:cNvSpPr>
            <a:spLocks noGrp="1"/>
          </p:cNvSpPr>
          <p:nvPr>
            <p:ph idx="1"/>
          </p:nvPr>
        </p:nvSpPr>
        <p:spPr>
          <a:xfrm>
            <a:off x="1178276" y="1844824"/>
            <a:ext cx="3981620" cy="3263497"/>
          </a:xfrm>
        </p:spPr>
        <p:txBody>
          <a:bodyPr>
            <a:normAutofit fontScale="92500" lnSpcReduction="10000"/>
          </a:bodyPr>
          <a:lstStyle/>
          <a:p>
            <a:pPr marL="0" indent="0">
              <a:buNone/>
            </a:pPr>
            <a:r>
              <a:rPr lang="es-ES" sz="1800" dirty="0">
                <a:solidFill>
                  <a:schemeClr val="bg1"/>
                </a:solidFill>
              </a:rPr>
              <a:t>Superioridad de los países del </a:t>
            </a:r>
            <a:r>
              <a:rPr lang="es-ES" sz="1800" dirty="0" smtClean="0">
                <a:solidFill>
                  <a:schemeClr val="bg1"/>
                </a:solidFill>
              </a:rPr>
              <a:t>Eje</a:t>
            </a:r>
            <a:r>
              <a:rPr lang="es-ES" sz="1800" dirty="0">
                <a:solidFill>
                  <a:schemeClr val="bg1"/>
                </a:solidFill>
              </a:rPr>
              <a:t>:</a:t>
            </a:r>
          </a:p>
          <a:p>
            <a:pPr marL="0" indent="0">
              <a:buNone/>
            </a:pPr>
            <a:endParaRPr lang="es-ES" sz="1800" dirty="0">
              <a:solidFill>
                <a:schemeClr val="bg1"/>
              </a:solidFill>
            </a:endParaRPr>
          </a:p>
          <a:p>
            <a:pPr lvl="1"/>
            <a:r>
              <a:rPr lang="es-ES" sz="1800" dirty="0">
                <a:solidFill>
                  <a:schemeClr val="bg1"/>
                </a:solidFill>
              </a:rPr>
              <a:t>Septiembre de 1939: Alemania invade </a:t>
            </a:r>
            <a:r>
              <a:rPr lang="es-ES" sz="1800" dirty="0" smtClean="0">
                <a:solidFill>
                  <a:schemeClr val="bg1"/>
                </a:solidFill>
              </a:rPr>
              <a:t>Polonia</a:t>
            </a:r>
            <a:endParaRPr lang="es-ES" sz="1800" dirty="0">
              <a:solidFill>
                <a:schemeClr val="bg1"/>
              </a:solidFill>
            </a:endParaRPr>
          </a:p>
          <a:p>
            <a:pPr lvl="1"/>
            <a:r>
              <a:rPr lang="es-ES" sz="1800" dirty="0">
                <a:solidFill>
                  <a:schemeClr val="bg1"/>
                </a:solidFill>
              </a:rPr>
              <a:t>Abril de 1940: Alemania invade Dinamarca y Noruega</a:t>
            </a:r>
          </a:p>
          <a:p>
            <a:pPr lvl="1"/>
            <a:r>
              <a:rPr lang="es-ES" sz="1800" dirty="0">
                <a:solidFill>
                  <a:schemeClr val="bg1"/>
                </a:solidFill>
              </a:rPr>
              <a:t>Junio de 1940: Los alemanes entran </a:t>
            </a:r>
            <a:r>
              <a:rPr lang="es-ES" sz="1800" dirty="0" smtClean="0">
                <a:solidFill>
                  <a:schemeClr val="bg1"/>
                </a:solidFill>
              </a:rPr>
              <a:t>en Paris </a:t>
            </a:r>
            <a:r>
              <a:rPr lang="es-ES" sz="1800" dirty="0" smtClean="0">
                <a:solidFill>
                  <a:schemeClr val="bg1"/>
                </a:solidFill>
              </a:rPr>
              <a:t>tras la derrota francesa.</a:t>
            </a:r>
          </a:p>
          <a:p>
            <a:pPr lvl="1"/>
            <a:r>
              <a:rPr lang="es-ES" sz="1800" dirty="0" smtClean="0">
                <a:solidFill>
                  <a:schemeClr val="bg1"/>
                </a:solidFill>
              </a:rPr>
              <a:t>Verano </a:t>
            </a:r>
            <a:r>
              <a:rPr lang="es-ES" sz="1800" dirty="0">
                <a:solidFill>
                  <a:schemeClr val="bg1"/>
                </a:solidFill>
              </a:rPr>
              <a:t>de 1940: Fracaso alemán en su intente por conquistar Reino </a:t>
            </a:r>
            <a:r>
              <a:rPr lang="es-ES" sz="1800" dirty="0" smtClean="0">
                <a:solidFill>
                  <a:schemeClr val="bg1"/>
                </a:solidFill>
              </a:rPr>
              <a:t>Unido (batalla de Inglaterra)</a:t>
            </a:r>
            <a:endParaRPr lang="es-ES" sz="1800" dirty="0">
              <a:solidFill>
                <a:schemeClr val="bg1"/>
              </a:solidFill>
            </a:endParaRPr>
          </a:p>
          <a:p>
            <a:endParaRPr lang="es-ES" sz="1100" dirty="0">
              <a:solidFill>
                <a:schemeClr val="bg1"/>
              </a:solidFill>
            </a:endParaRPr>
          </a:p>
        </p:txBody>
      </p:sp>
      <p:pic>
        <p:nvPicPr>
          <p:cNvPr id="4098" name="Picture 2" descr="Resultado de imagen de hitler en paris">
            <a:extLst>
              <a:ext uri="{FF2B5EF4-FFF2-40B4-BE49-F238E27FC236}">
                <a16:creationId xmlns:a16="http://schemas.microsoft.com/office/drawing/2014/main" id="{130FE815-5273-4EA2-B8C1-934C6081D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51" r="-2" b="-2"/>
          <a:stretch/>
        </p:blipFill>
        <p:spPr bwMode="auto">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7648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1B2A784-4501-42A8-86DF-DB27DE395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sultado de imagen de ataque de pearl harbor">
            <a:extLst>
              <a:ext uri="{FF2B5EF4-FFF2-40B4-BE49-F238E27FC236}">
                <a16:creationId xmlns:a16="http://schemas.microsoft.com/office/drawing/2014/main" id="{91134ACA-FE38-4247-9E74-50A1D5F3DB3F}"/>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8450" b="7293"/>
          <a:stretch/>
        </p:blipFill>
        <p:spPr bwMode="auto">
          <a:xfrm>
            <a:off x="19" y="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BD53A9B-9757-4152-AC12-68721FC8A1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4811"/>
            <a:ext cx="4803820" cy="492837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BB4FD0ED-4455-4600-A58D-A869CF6F39A4}"/>
              </a:ext>
            </a:extLst>
          </p:cNvPr>
          <p:cNvPicPr>
            <a:picLocks noChangeAspect="1"/>
          </p:cNvPicPr>
          <p:nvPr/>
        </p:nvPicPr>
        <p:blipFill rotWithShape="1">
          <a:blip r:embed="rId3"/>
          <a:srcRect l="16034" r="3647" b="-2"/>
          <a:stretch/>
        </p:blipFill>
        <p:spPr>
          <a:xfrm>
            <a:off x="20" y="1129284"/>
            <a:ext cx="4617700" cy="4599432"/>
          </a:xfrm>
          <a:prstGeom prst="rect">
            <a:avLst/>
          </a:prstGeom>
        </p:spPr>
      </p:pic>
      <p:sp>
        <p:nvSpPr>
          <p:cNvPr id="3" name="Marcador de contenido 2">
            <a:extLst>
              <a:ext uri="{FF2B5EF4-FFF2-40B4-BE49-F238E27FC236}">
                <a16:creationId xmlns:a16="http://schemas.microsoft.com/office/drawing/2014/main" id="{77A64E0B-A8DF-4C19-836E-D326C0E3D21B}"/>
              </a:ext>
            </a:extLst>
          </p:cNvPr>
          <p:cNvSpPr>
            <a:spLocks noGrp="1"/>
          </p:cNvSpPr>
          <p:nvPr>
            <p:ph idx="1"/>
          </p:nvPr>
        </p:nvSpPr>
        <p:spPr>
          <a:xfrm>
            <a:off x="6672064" y="964811"/>
            <a:ext cx="4536504" cy="4928378"/>
          </a:xfrm>
        </p:spPr>
        <p:txBody>
          <a:bodyPr>
            <a:normAutofit lnSpcReduction="10000"/>
          </a:bodyPr>
          <a:lstStyle/>
          <a:p>
            <a:r>
              <a:rPr lang="es-ES" dirty="0"/>
              <a:t>1941: Eslovaquia, Hungría, y Rumanía se unen al </a:t>
            </a:r>
            <a:r>
              <a:rPr lang="es-ES" dirty="0" smtClean="0"/>
              <a:t>Eje </a:t>
            </a:r>
            <a:r>
              <a:rPr lang="es-ES" dirty="0"/>
              <a:t>y conquistan Yugoslavia y Grecia.</a:t>
            </a:r>
          </a:p>
          <a:p>
            <a:r>
              <a:rPr lang="es-ES" dirty="0"/>
              <a:t>Verano de 1941: Alemania invade </a:t>
            </a:r>
            <a:r>
              <a:rPr lang="es-ES" dirty="0" smtClean="0"/>
              <a:t> “por sorpresa” la </a:t>
            </a:r>
            <a:r>
              <a:rPr lang="es-ES" dirty="0"/>
              <a:t>Unión Soviética</a:t>
            </a:r>
          </a:p>
          <a:p>
            <a:r>
              <a:rPr lang="es-ES" dirty="0"/>
              <a:t>Finales de 1941: Japón ataca “por sorpresa” la base de EEUU en Pearl Harbor y los americanos entran a la guerra</a:t>
            </a:r>
          </a:p>
          <a:p>
            <a:endParaRPr lang="es-ES" sz="2200" dirty="0"/>
          </a:p>
        </p:txBody>
      </p:sp>
      <p:pic>
        <p:nvPicPr>
          <p:cNvPr id="2" name="Imagen 1">
            <a:extLst>
              <a:ext uri="{FF2B5EF4-FFF2-40B4-BE49-F238E27FC236}">
                <a16:creationId xmlns:a16="http://schemas.microsoft.com/office/drawing/2014/main" id="{CFE39022-E3F7-4DDB-9138-D1948978588B}"/>
              </a:ext>
            </a:extLst>
          </p:cNvPr>
          <p:cNvPicPr>
            <a:picLocks noChangeAspect="1"/>
          </p:cNvPicPr>
          <p:nvPr/>
        </p:nvPicPr>
        <p:blipFill>
          <a:blip r:embed="rId4"/>
          <a:stretch>
            <a:fillRect/>
          </a:stretch>
        </p:blipFill>
        <p:spPr>
          <a:xfrm>
            <a:off x="-3744" y="927327"/>
            <a:ext cx="6522009" cy="4965862"/>
          </a:xfrm>
          <a:prstGeom prst="rect">
            <a:avLst/>
          </a:prstGeom>
        </p:spPr>
      </p:pic>
    </p:spTree>
    <p:extLst>
      <p:ext uri="{BB962C8B-B14F-4D97-AF65-F5344CB8AC3E}">
        <p14:creationId xmlns:p14="http://schemas.microsoft.com/office/powerpoint/2010/main" val="2740783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Resultado de imagen de segunda guerra mundial 1942">
            <a:extLst>
              <a:ext uri="{FF2B5EF4-FFF2-40B4-BE49-F238E27FC236}">
                <a16:creationId xmlns:a16="http://schemas.microsoft.com/office/drawing/2014/main" id="{678CA2CA-4123-4F90-A8B2-034E7AF90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7626"/>
            <a:ext cx="12192001" cy="867827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0">
            <a:extLst>
              <a:ext uri="{FF2B5EF4-FFF2-40B4-BE49-F238E27FC236}">
                <a16:creationId xmlns:a16="http://schemas.microsoft.com/office/drawing/2014/main" id="{C1FBCB95-389E-4A3B-A32D-E5E26CD8F9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1554" y="1931495"/>
            <a:ext cx="8368893" cy="2995011"/>
          </a:xfrm>
          <a:prstGeom prst="rect">
            <a:avLst/>
          </a:prstGeom>
          <a:solidFill>
            <a:schemeClr val="bg1">
              <a:alpha val="80000"/>
            </a:schemeClr>
          </a:solidFill>
          <a:ln w="6350" cap="flat" cmpd="sng" algn="ctr">
            <a:noFill/>
            <a:prstDash val="solid"/>
          </a:ln>
          <a:effectLst>
            <a:outerShdw blurRad="50800" algn="ctr" rotWithShape="0">
              <a:prstClr val="black">
                <a:alpha val="66000"/>
              </a:prstClr>
            </a:outerShdw>
            <a:softEdge rad="0"/>
          </a:effectLst>
        </p:spPr>
      </p:sp>
      <p:sp>
        <p:nvSpPr>
          <p:cNvPr id="26" name="Rectangle 22">
            <a:extLst>
              <a:ext uri="{FF2B5EF4-FFF2-40B4-BE49-F238E27FC236}">
                <a16:creationId xmlns:a16="http://schemas.microsoft.com/office/drawing/2014/main" id="{298A4E45-233B-4B5C-B9A3-2791BF6FC7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212" y="2093976"/>
            <a:ext cx="8037576" cy="2670048"/>
          </a:xfrm>
          <a:prstGeom prst="rect">
            <a:avLst/>
          </a:prstGeom>
          <a:noFill/>
          <a:ln w="19050" cap="sq" cmpd="sng" algn="ctr">
            <a:solidFill>
              <a:schemeClr val="tx1"/>
            </a:solidFill>
            <a:prstDash val="solid"/>
            <a:miter lim="800000"/>
          </a:ln>
          <a:effectLst/>
        </p:spPr>
      </p:sp>
      <p:sp>
        <p:nvSpPr>
          <p:cNvPr id="2" name="Título 1">
            <a:extLst>
              <a:ext uri="{FF2B5EF4-FFF2-40B4-BE49-F238E27FC236}">
                <a16:creationId xmlns:a16="http://schemas.microsoft.com/office/drawing/2014/main" id="{6E07F065-2702-4D34-83AC-3C6DA68BD372}"/>
              </a:ext>
            </a:extLst>
          </p:cNvPr>
          <p:cNvSpPr>
            <a:spLocks noGrp="1"/>
          </p:cNvSpPr>
          <p:nvPr>
            <p:ph type="ctrTitle"/>
          </p:nvPr>
        </p:nvSpPr>
        <p:spPr>
          <a:xfrm>
            <a:off x="2241804" y="2280543"/>
            <a:ext cx="7708392" cy="1617688"/>
          </a:xfrm>
        </p:spPr>
        <p:txBody>
          <a:bodyPr>
            <a:normAutofit/>
          </a:bodyPr>
          <a:lstStyle/>
          <a:p>
            <a:r>
              <a:rPr lang="es-ES" b="1" dirty="0">
                <a:latin typeface="+mn-lt"/>
                <a:cs typeface="Andalus" panose="02020603050405020304" pitchFamily="18" charset="-78"/>
              </a:rPr>
              <a:t>FASE II</a:t>
            </a:r>
          </a:p>
        </p:txBody>
      </p:sp>
      <p:sp>
        <p:nvSpPr>
          <p:cNvPr id="3" name="Subtítulo 2">
            <a:extLst>
              <a:ext uri="{FF2B5EF4-FFF2-40B4-BE49-F238E27FC236}">
                <a16:creationId xmlns:a16="http://schemas.microsoft.com/office/drawing/2014/main" id="{99BF0F9B-0C16-480F-8B12-746311F7B8F5}"/>
              </a:ext>
            </a:extLst>
          </p:cNvPr>
          <p:cNvSpPr>
            <a:spLocks noGrp="1"/>
          </p:cNvSpPr>
          <p:nvPr>
            <p:ph type="subTitle" idx="1"/>
          </p:nvPr>
        </p:nvSpPr>
        <p:spPr>
          <a:xfrm>
            <a:off x="2241804" y="3898231"/>
            <a:ext cx="7708392" cy="699091"/>
          </a:xfrm>
        </p:spPr>
        <p:txBody>
          <a:bodyPr>
            <a:normAutofit/>
          </a:bodyPr>
          <a:lstStyle/>
          <a:p>
            <a:r>
              <a:rPr lang="es-ES" dirty="0"/>
              <a:t>1941-1943</a:t>
            </a:r>
          </a:p>
        </p:txBody>
      </p:sp>
    </p:spTree>
    <p:extLst>
      <p:ext uri="{BB962C8B-B14F-4D97-AF65-F5344CB8AC3E}">
        <p14:creationId xmlns:p14="http://schemas.microsoft.com/office/powerpoint/2010/main" val="591123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3B352CD-7169-44F3-9171-D9969AAA97BA}"/>
              </a:ext>
            </a:extLst>
          </p:cNvPr>
          <p:cNvPicPr>
            <a:picLocks noChangeAspect="1"/>
          </p:cNvPicPr>
          <p:nvPr/>
        </p:nvPicPr>
        <p:blipFill rotWithShape="1">
          <a:blip r:embed="rId2"/>
          <a:srcRect t="15413"/>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4D9C01B8-D7D6-4E56-83DD-821E4EA74892}"/>
              </a:ext>
            </a:extLst>
          </p:cNvPr>
          <p:cNvSpPr>
            <a:spLocks noGrp="1"/>
          </p:cNvSpPr>
          <p:nvPr>
            <p:ph idx="1"/>
          </p:nvPr>
        </p:nvSpPr>
        <p:spPr>
          <a:xfrm>
            <a:off x="263352" y="476672"/>
            <a:ext cx="4032448" cy="4392488"/>
          </a:xfrm>
        </p:spPr>
        <p:txBody>
          <a:bodyPr anchor="t">
            <a:normAutofit fontScale="92500" lnSpcReduction="10000"/>
          </a:bodyPr>
          <a:lstStyle/>
          <a:p>
            <a:pPr marL="0" indent="0">
              <a:buNone/>
            </a:pPr>
            <a:r>
              <a:rPr lang="es-ES" sz="2400" dirty="0"/>
              <a:t>Equilibrio de fuerzas:</a:t>
            </a:r>
          </a:p>
          <a:p>
            <a:pPr marL="0" indent="0">
              <a:buNone/>
            </a:pPr>
            <a:endParaRPr lang="es-ES" sz="2400" dirty="0"/>
          </a:p>
          <a:p>
            <a:pPr lvl="1"/>
            <a:r>
              <a:rPr lang="es-ES" dirty="0"/>
              <a:t>Desde 1942 EEUU hace retroceder a Japón en el sudeste asiático</a:t>
            </a:r>
          </a:p>
          <a:p>
            <a:pPr lvl="1"/>
            <a:r>
              <a:rPr lang="es-ES" dirty="0"/>
              <a:t>En el mismo año las potencias del </a:t>
            </a:r>
            <a:r>
              <a:rPr lang="es-ES" dirty="0" smtClean="0"/>
              <a:t>Eje </a:t>
            </a:r>
            <a:r>
              <a:rPr lang="es-ES" dirty="0"/>
              <a:t>son expulsadas de África</a:t>
            </a:r>
          </a:p>
          <a:p>
            <a:pPr lvl="1"/>
            <a:r>
              <a:rPr lang="es-ES" dirty="0"/>
              <a:t>En febrero de 1943 Alemania es derrotada en la batalla de Stalingrado</a:t>
            </a:r>
          </a:p>
          <a:p>
            <a:pPr lvl="1"/>
            <a:r>
              <a:rPr lang="es-ES" dirty="0"/>
              <a:t>En 1943 se inicia la ofensiva aliada en Italia</a:t>
            </a:r>
          </a:p>
          <a:p>
            <a:pPr lvl="1"/>
            <a:endParaRPr lang="es-ES" sz="1700" dirty="0"/>
          </a:p>
          <a:p>
            <a:pPr lvl="1"/>
            <a:endParaRPr lang="es-ES" sz="1700" dirty="0"/>
          </a:p>
        </p:txBody>
      </p:sp>
    </p:spTree>
    <p:extLst>
      <p:ext uri="{BB962C8B-B14F-4D97-AF65-F5344CB8AC3E}">
        <p14:creationId xmlns:p14="http://schemas.microsoft.com/office/powerpoint/2010/main" val="168881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3392" y="4005064"/>
            <a:ext cx="3456384" cy="902415"/>
          </a:xfrm>
          <a:ln>
            <a:solidFill>
              <a:schemeClr val="tx2">
                <a:lumMod val="50000"/>
              </a:schemeClr>
            </a:solidFill>
          </a:ln>
          <a:effectLst>
            <a:glow rad="228600">
              <a:schemeClr val="accent2">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lstStyle/>
          <a:p>
            <a:pPr algn="ctr" rtl="0"/>
            <a:r>
              <a:rPr lang="es-ES" dirty="0"/>
              <a:t>Contexto </a:t>
            </a:r>
          </a:p>
        </p:txBody>
      </p:sp>
      <p:sp>
        <p:nvSpPr>
          <p:cNvPr id="3" name="Marcador de posición de texto 2"/>
          <p:cNvSpPr>
            <a:spLocks noGrp="1"/>
          </p:cNvSpPr>
          <p:nvPr>
            <p:ph type="body" idx="1"/>
          </p:nvPr>
        </p:nvSpPr>
        <p:spPr>
          <a:xfrm>
            <a:off x="983432" y="5229200"/>
            <a:ext cx="9601200" cy="475488"/>
          </a:xfrm>
        </p:spPr>
        <p:txBody>
          <a:bodyPr rtlCol="0"/>
          <a:lstStyle/>
          <a:p>
            <a:pPr rtl="0"/>
            <a:r>
              <a:rPr lang="es-ES" dirty="0"/>
              <a:t>Punto de partida</a:t>
            </a:r>
          </a:p>
          <a:p>
            <a:pPr rtl="0"/>
            <a:endParaRPr lang="es-ES" dirty="0"/>
          </a:p>
        </p:txBody>
      </p:sp>
    </p:spTree>
    <p:extLst>
      <p:ext uri="{BB962C8B-B14F-4D97-AF65-F5344CB8AC3E}">
        <p14:creationId xmlns:p14="http://schemas.microsoft.com/office/powerpoint/2010/main" val="178379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9C29CD-97F5-415E-BA23-E003FFEF090F}"/>
              </a:ext>
            </a:extLst>
          </p:cNvPr>
          <p:cNvPicPr>
            <a:picLocks noChangeAspect="1"/>
          </p:cNvPicPr>
          <p:nvPr/>
        </p:nvPicPr>
        <p:blipFill rotWithShape="1">
          <a:blip r:embed="rId2"/>
          <a:srcRect l="19878" t="33201" r="41141" b="13251"/>
          <a:stretch/>
        </p:blipFill>
        <p:spPr>
          <a:xfrm>
            <a:off x="-6230" y="-588250"/>
            <a:ext cx="12198229" cy="7446250"/>
          </a:xfrm>
          <a:prstGeom prst="rect">
            <a:avLst/>
          </a:prstGeom>
        </p:spPr>
      </p:pic>
      <p:pic>
        <p:nvPicPr>
          <p:cNvPr id="4" name="Imagen 3">
            <a:extLst>
              <a:ext uri="{FF2B5EF4-FFF2-40B4-BE49-F238E27FC236}">
                <a16:creationId xmlns:a16="http://schemas.microsoft.com/office/drawing/2014/main" id="{83478508-1DB9-4EB6-BA8F-3123810696FE}"/>
              </a:ext>
            </a:extLst>
          </p:cNvPr>
          <p:cNvPicPr>
            <a:picLocks noChangeAspect="1"/>
          </p:cNvPicPr>
          <p:nvPr/>
        </p:nvPicPr>
        <p:blipFill rotWithShape="1">
          <a:blip r:embed="rId3"/>
          <a:srcRect l="19878" t="33201" r="41141" b="13251"/>
          <a:stretch/>
        </p:blipFill>
        <p:spPr>
          <a:xfrm>
            <a:off x="-6230" y="-614954"/>
            <a:ext cx="12198228" cy="7497487"/>
          </a:xfrm>
          <a:prstGeom prst="rect">
            <a:avLst/>
          </a:prstGeom>
        </p:spPr>
      </p:pic>
    </p:spTree>
    <p:extLst>
      <p:ext uri="{BB962C8B-B14F-4D97-AF65-F5344CB8AC3E}">
        <p14:creationId xmlns:p14="http://schemas.microsoft.com/office/powerpoint/2010/main" val="41407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sultado de imagen de caida de berlin">
            <a:extLst>
              <a:ext uri="{FF2B5EF4-FFF2-40B4-BE49-F238E27FC236}">
                <a16:creationId xmlns:a16="http://schemas.microsoft.com/office/drawing/2014/main" id="{278C7C68-ADB1-4864-94C1-C0A260A8A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6164"/>
            <a:ext cx="12192000" cy="777788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0">
            <a:extLst>
              <a:ext uri="{FF2B5EF4-FFF2-40B4-BE49-F238E27FC236}">
                <a16:creationId xmlns:a16="http://schemas.microsoft.com/office/drawing/2014/main" id="{C1FBCB95-389E-4A3B-A32D-E5E26CD8F9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1554" y="1931495"/>
            <a:ext cx="8368893" cy="2995011"/>
          </a:xfrm>
          <a:prstGeom prst="rect">
            <a:avLst/>
          </a:prstGeom>
          <a:solidFill>
            <a:schemeClr val="bg1">
              <a:alpha val="80000"/>
            </a:schemeClr>
          </a:solidFill>
          <a:ln w="6350" cap="flat" cmpd="sng" algn="ctr">
            <a:noFill/>
            <a:prstDash val="solid"/>
          </a:ln>
          <a:effectLst>
            <a:outerShdw blurRad="50800" algn="ctr" rotWithShape="0">
              <a:prstClr val="black">
                <a:alpha val="66000"/>
              </a:prstClr>
            </a:outerShdw>
            <a:softEdge rad="0"/>
          </a:effectLst>
        </p:spPr>
      </p:sp>
      <p:sp>
        <p:nvSpPr>
          <p:cNvPr id="26" name="Rectangle 22">
            <a:extLst>
              <a:ext uri="{FF2B5EF4-FFF2-40B4-BE49-F238E27FC236}">
                <a16:creationId xmlns:a16="http://schemas.microsoft.com/office/drawing/2014/main" id="{298A4E45-233B-4B5C-B9A3-2791BF6FC7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212" y="2093976"/>
            <a:ext cx="8037576" cy="2670048"/>
          </a:xfrm>
          <a:prstGeom prst="rect">
            <a:avLst/>
          </a:prstGeom>
          <a:noFill/>
          <a:ln w="19050" cap="sq" cmpd="sng" algn="ctr">
            <a:solidFill>
              <a:schemeClr val="tx1"/>
            </a:solidFill>
            <a:prstDash val="solid"/>
            <a:miter lim="800000"/>
          </a:ln>
          <a:effectLst/>
        </p:spPr>
      </p:sp>
      <p:sp>
        <p:nvSpPr>
          <p:cNvPr id="2" name="Título 1">
            <a:extLst>
              <a:ext uri="{FF2B5EF4-FFF2-40B4-BE49-F238E27FC236}">
                <a16:creationId xmlns:a16="http://schemas.microsoft.com/office/drawing/2014/main" id="{6E07F065-2702-4D34-83AC-3C6DA68BD372}"/>
              </a:ext>
            </a:extLst>
          </p:cNvPr>
          <p:cNvSpPr>
            <a:spLocks noGrp="1"/>
          </p:cNvSpPr>
          <p:nvPr>
            <p:ph type="ctrTitle"/>
          </p:nvPr>
        </p:nvSpPr>
        <p:spPr>
          <a:xfrm>
            <a:off x="2241804" y="2280543"/>
            <a:ext cx="7708392" cy="1617688"/>
          </a:xfrm>
        </p:spPr>
        <p:txBody>
          <a:bodyPr>
            <a:normAutofit/>
          </a:bodyPr>
          <a:lstStyle/>
          <a:p>
            <a:r>
              <a:rPr lang="es-ES" b="1" dirty="0">
                <a:latin typeface="+mn-lt"/>
                <a:cs typeface="Andalus" panose="02020603050405020304" pitchFamily="18" charset="-78"/>
              </a:rPr>
              <a:t>FASE III</a:t>
            </a:r>
          </a:p>
        </p:txBody>
      </p:sp>
      <p:sp>
        <p:nvSpPr>
          <p:cNvPr id="3" name="Subtítulo 2">
            <a:extLst>
              <a:ext uri="{FF2B5EF4-FFF2-40B4-BE49-F238E27FC236}">
                <a16:creationId xmlns:a16="http://schemas.microsoft.com/office/drawing/2014/main" id="{99BF0F9B-0C16-480F-8B12-746311F7B8F5}"/>
              </a:ext>
            </a:extLst>
          </p:cNvPr>
          <p:cNvSpPr>
            <a:spLocks noGrp="1"/>
          </p:cNvSpPr>
          <p:nvPr>
            <p:ph type="subTitle" idx="1"/>
          </p:nvPr>
        </p:nvSpPr>
        <p:spPr>
          <a:xfrm>
            <a:off x="2241804" y="3898231"/>
            <a:ext cx="7708392" cy="699091"/>
          </a:xfrm>
        </p:spPr>
        <p:txBody>
          <a:bodyPr>
            <a:normAutofit/>
          </a:bodyPr>
          <a:lstStyle/>
          <a:p>
            <a:r>
              <a:rPr lang="es-ES" dirty="0"/>
              <a:t>1943-1945</a:t>
            </a:r>
          </a:p>
        </p:txBody>
      </p:sp>
    </p:spTree>
    <p:extLst>
      <p:ext uri="{BB962C8B-B14F-4D97-AF65-F5344CB8AC3E}">
        <p14:creationId xmlns:p14="http://schemas.microsoft.com/office/powerpoint/2010/main" val="3846662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098" name="Picture 2" descr="Resultado de imagen de batalla de berlin">
            <a:extLst>
              <a:ext uri="{FF2B5EF4-FFF2-40B4-BE49-F238E27FC236}">
                <a16:creationId xmlns:a16="http://schemas.microsoft.com/office/drawing/2014/main" id="{AF5C8B0E-473D-4B78-A52A-E0E9973EE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7" r="-1" b="-1"/>
          <a:stretch/>
        </p:blipFill>
        <p:spPr bwMode="auto">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9659A0C-23CE-481D-8B28-6A239BDBD52B}"/>
              </a:ext>
            </a:extLst>
          </p:cNvPr>
          <p:cNvPicPr>
            <a:picLocks noChangeAspect="1"/>
          </p:cNvPicPr>
          <p:nvPr/>
        </p:nvPicPr>
        <p:blipFill rotWithShape="1">
          <a:blip r:embed="rId3">
            <a:extLst/>
          </a:blip>
          <a:srcRect l="12509" r="12509"/>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4100" name="Freeform: Shape 72">
            <a:extLst>
              <a:ext uri="{FF2B5EF4-FFF2-40B4-BE49-F238E27FC236}">
                <a16:creationId xmlns:a16="http://schemas.microsoft.com/office/drawing/2014/main" id="{37FEB674-D811-4FFE-A878-29D0C0ED1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F828607C-C602-4E8C-AB85-C05377B1903E}"/>
              </a:ext>
            </a:extLst>
          </p:cNvPr>
          <p:cNvSpPr>
            <a:spLocks noGrp="1"/>
          </p:cNvSpPr>
          <p:nvPr>
            <p:ph idx="1"/>
          </p:nvPr>
        </p:nvSpPr>
        <p:spPr>
          <a:xfrm>
            <a:off x="335360" y="2060848"/>
            <a:ext cx="4680520" cy="2796902"/>
          </a:xfrm>
        </p:spPr>
        <p:txBody>
          <a:bodyPr>
            <a:normAutofit/>
          </a:bodyPr>
          <a:lstStyle/>
          <a:p>
            <a:pPr marL="0" indent="0">
              <a:buNone/>
            </a:pPr>
            <a:r>
              <a:rPr lang="es-ES" sz="1600" dirty="0"/>
              <a:t>Superioridad aliada:</a:t>
            </a:r>
          </a:p>
          <a:p>
            <a:pPr marL="0" indent="0">
              <a:buNone/>
            </a:pPr>
            <a:endParaRPr lang="es-ES" sz="1600" dirty="0"/>
          </a:p>
          <a:p>
            <a:pPr lvl="1"/>
            <a:r>
              <a:rPr lang="es-ES" sz="1600" dirty="0"/>
              <a:t>6 de junio del 44 tiene lugar el desembarco de Normandía y comienza el retroceso alemán.</a:t>
            </a:r>
          </a:p>
          <a:p>
            <a:pPr lvl="1"/>
            <a:r>
              <a:rPr lang="es-ES" sz="1600" dirty="0"/>
              <a:t>Ofensiva alemana de las Ardenas a finales de 1944</a:t>
            </a:r>
          </a:p>
          <a:p>
            <a:pPr lvl="1"/>
            <a:r>
              <a:rPr lang="es-ES" sz="1600" dirty="0"/>
              <a:t>En mayo de 1945 las tropas soviéticas entran </a:t>
            </a:r>
            <a:r>
              <a:rPr lang="es-ES" sz="1600" dirty="0" smtClean="0"/>
              <a:t>en Berlín</a:t>
            </a:r>
            <a:endParaRPr lang="es-ES" sz="1600" dirty="0"/>
          </a:p>
          <a:p>
            <a:pPr lvl="1"/>
            <a:r>
              <a:rPr lang="es-ES" sz="1600" dirty="0"/>
              <a:t>En agosto EEUU lanza las dos bombas atómicas sobre Hiroshima y Nagasaki</a:t>
            </a:r>
          </a:p>
          <a:p>
            <a:pPr lvl="1"/>
            <a:endParaRPr lang="es-ES" sz="1100" dirty="0"/>
          </a:p>
          <a:p>
            <a:pPr lvl="1"/>
            <a:endParaRPr lang="es-ES" sz="1100" dirty="0"/>
          </a:p>
          <a:p>
            <a:pPr lvl="1"/>
            <a:endParaRPr lang="es-ES" sz="1100" dirty="0"/>
          </a:p>
        </p:txBody>
      </p:sp>
    </p:spTree>
    <p:extLst>
      <p:ext uri="{BB962C8B-B14F-4D97-AF65-F5344CB8AC3E}">
        <p14:creationId xmlns:p14="http://schemas.microsoft.com/office/powerpoint/2010/main" val="3752227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CB9B545-00B3-44FB-913C-FFCE1C6CF3A9}"/>
              </a:ext>
            </a:extLst>
          </p:cNvPr>
          <p:cNvPicPr>
            <a:picLocks noChangeAspect="1"/>
          </p:cNvPicPr>
          <p:nvPr/>
        </p:nvPicPr>
        <p:blipFill rotWithShape="1">
          <a:blip r:embed="rId2"/>
          <a:srcRect l="19878" t="33201" r="41141" b="14300"/>
          <a:stretch/>
        </p:blipFill>
        <p:spPr>
          <a:xfrm>
            <a:off x="0" y="-487757"/>
            <a:ext cx="12192000" cy="7345757"/>
          </a:xfrm>
          <a:prstGeom prst="rect">
            <a:avLst/>
          </a:prstGeom>
        </p:spPr>
      </p:pic>
      <p:pic>
        <p:nvPicPr>
          <p:cNvPr id="5" name="Imagen 4">
            <a:extLst>
              <a:ext uri="{FF2B5EF4-FFF2-40B4-BE49-F238E27FC236}">
                <a16:creationId xmlns:a16="http://schemas.microsoft.com/office/drawing/2014/main" id="{F068B030-95AA-4860-8753-5087A187C929}"/>
              </a:ext>
            </a:extLst>
          </p:cNvPr>
          <p:cNvPicPr>
            <a:picLocks noChangeAspect="1"/>
          </p:cNvPicPr>
          <p:nvPr/>
        </p:nvPicPr>
        <p:blipFill rotWithShape="1">
          <a:blip r:embed="rId3"/>
          <a:srcRect l="19878" t="33201" r="41141" b="15350"/>
          <a:stretch/>
        </p:blipFill>
        <p:spPr>
          <a:xfrm>
            <a:off x="49666" y="-487757"/>
            <a:ext cx="12142334" cy="7345757"/>
          </a:xfrm>
          <a:prstGeom prst="rect">
            <a:avLst/>
          </a:prstGeom>
        </p:spPr>
      </p:pic>
      <p:pic>
        <p:nvPicPr>
          <p:cNvPr id="7" name="Imagen 6">
            <a:extLst>
              <a:ext uri="{FF2B5EF4-FFF2-40B4-BE49-F238E27FC236}">
                <a16:creationId xmlns:a16="http://schemas.microsoft.com/office/drawing/2014/main" id="{85F34B33-BB4D-40C3-86AF-6E5EAB1F72A1}"/>
              </a:ext>
            </a:extLst>
          </p:cNvPr>
          <p:cNvPicPr>
            <a:picLocks noChangeAspect="1"/>
          </p:cNvPicPr>
          <p:nvPr/>
        </p:nvPicPr>
        <p:blipFill rotWithShape="1">
          <a:blip r:embed="rId4"/>
          <a:srcRect l="19878" t="33201" r="41141" b="14300"/>
          <a:stretch/>
        </p:blipFill>
        <p:spPr>
          <a:xfrm>
            <a:off x="-1" y="-489258"/>
            <a:ext cx="12192001" cy="7345757"/>
          </a:xfrm>
          <a:prstGeom prst="rect">
            <a:avLst/>
          </a:prstGeom>
        </p:spPr>
      </p:pic>
    </p:spTree>
    <p:extLst>
      <p:ext uri="{BB962C8B-B14F-4D97-AF65-F5344CB8AC3E}">
        <p14:creationId xmlns:p14="http://schemas.microsoft.com/office/powerpoint/2010/main" val="40609616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B125E-4B32-4BA5-9E77-6D416F751CA7}"/>
              </a:ext>
            </a:extLst>
          </p:cNvPr>
          <p:cNvSpPr>
            <a:spLocks noGrp="1"/>
          </p:cNvSpPr>
          <p:nvPr>
            <p:ph type="title"/>
          </p:nvPr>
        </p:nvSpPr>
        <p:spPr>
          <a:xfrm>
            <a:off x="6940295" y="1396289"/>
            <a:ext cx="4668257" cy="1325563"/>
          </a:xfrm>
        </p:spPr>
        <p:txBody>
          <a:bodyPr>
            <a:normAutofit/>
          </a:bodyPr>
          <a:lstStyle/>
          <a:p>
            <a:r>
              <a:rPr lang="es-ES" sz="6000" b="1" dirty="0"/>
              <a:t>Tipo de guerra</a:t>
            </a:r>
          </a:p>
        </p:txBody>
      </p:sp>
      <p:sp>
        <p:nvSpPr>
          <p:cNvPr id="75" name="Freeform: Shape 74">
            <a:extLst>
              <a:ext uri="{FF2B5EF4-FFF2-40B4-BE49-F238E27FC236}">
                <a16:creationId xmlns:a16="http://schemas.microsoft.com/office/drawing/2014/main"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Imagen que contiene texto, mapa&#10;&#10;Descripción generada automáticamente">
            <a:extLst>
              <a:ext uri="{FF2B5EF4-FFF2-40B4-BE49-F238E27FC236}">
                <a16:creationId xmlns:a16="http://schemas.microsoft.com/office/drawing/2014/main" id="{C0EE8B34-A281-4A21-9639-8CA04F7392DF}"/>
              </a:ext>
            </a:extLst>
          </p:cNvPr>
          <p:cNvPicPr>
            <a:picLocks noChangeAspect="1"/>
          </p:cNvPicPr>
          <p:nvPr/>
        </p:nvPicPr>
        <p:blipFill rotWithShape="1">
          <a:blip r:embed="rId2"/>
          <a:srcRect r="28752" b="3"/>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126" name="Picture 6" descr="http://cdn2.vox-cdn.com/uploads/chorus_asset/file/2417254/WWIIEurope34Combined.0.gif">
            <a:extLst>
              <a:ext uri="{FF2B5EF4-FFF2-40B4-BE49-F238E27FC236}">
                <a16:creationId xmlns:a16="http://schemas.microsoft.com/office/drawing/2014/main" id="{7E55428C-EEF1-4C4A-BB6B-8BF076E2F1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06" r="-8" b="-8"/>
          <a:stretch/>
        </p:blipFill>
        <p:spPr bwMode="auto">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Resultado de imagen de wwii batallas mapa">
            <a:extLst>
              <a:ext uri="{FF2B5EF4-FFF2-40B4-BE49-F238E27FC236}">
                <a16:creationId xmlns:a16="http://schemas.microsoft.com/office/drawing/2014/main" id="{A3311308-10A5-400B-8D96-40C11A815C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95" r="-5" b="-5"/>
          <a:stretch/>
        </p:blipFill>
        <p:spPr bwMode="auto">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3487EA49-B277-4DC0-8DF6-B86702CAB9A9}"/>
              </a:ext>
            </a:extLst>
          </p:cNvPr>
          <p:cNvSpPr>
            <a:spLocks noGrp="1"/>
          </p:cNvSpPr>
          <p:nvPr>
            <p:ph idx="1"/>
          </p:nvPr>
        </p:nvSpPr>
        <p:spPr>
          <a:xfrm>
            <a:off x="6940296" y="2871982"/>
            <a:ext cx="4668256" cy="3181684"/>
          </a:xfrm>
        </p:spPr>
        <p:txBody>
          <a:bodyPr anchor="t">
            <a:normAutofit/>
          </a:bodyPr>
          <a:lstStyle/>
          <a:p>
            <a:pPr marL="0" indent="0" algn="just">
              <a:buNone/>
            </a:pPr>
            <a:r>
              <a:rPr lang="es-ES" dirty="0"/>
              <a:t>Guerra entre estados (mundial, dada la gran cantidad de ellos que participaron y donde estuvieron abiertos lo frentes) y total</a:t>
            </a:r>
            <a:r>
              <a:rPr lang="es-ES" dirty="0" smtClean="0"/>
              <a:t>.</a:t>
            </a:r>
          </a:p>
          <a:p>
            <a:pPr marL="0" indent="0" algn="just">
              <a:buNone/>
            </a:pPr>
            <a:r>
              <a:rPr lang="es-ES" dirty="0" smtClean="0"/>
              <a:t>GUERRA TOTAL.</a:t>
            </a:r>
            <a:endParaRPr lang="es-ES" dirty="0"/>
          </a:p>
        </p:txBody>
      </p:sp>
    </p:spTree>
    <p:extLst>
      <p:ext uri="{BB962C8B-B14F-4D97-AF65-F5344CB8AC3E}">
        <p14:creationId xmlns:p14="http://schemas.microsoft.com/office/powerpoint/2010/main" val="3295432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08A75B41-137A-496A-94C2-A4CCBEF1D92E}"/>
              </a:ext>
            </a:extLst>
          </p:cNvPr>
          <p:cNvSpPr>
            <a:spLocks noGrp="1"/>
          </p:cNvSpPr>
          <p:nvPr>
            <p:ph type="ctrTitle"/>
          </p:nvPr>
        </p:nvSpPr>
        <p:spPr>
          <a:xfrm>
            <a:off x="5021821" y="3812954"/>
            <a:ext cx="6465287" cy="1516014"/>
          </a:xfrm>
        </p:spPr>
        <p:txBody>
          <a:bodyPr>
            <a:normAutofit/>
          </a:bodyPr>
          <a:lstStyle/>
          <a:p>
            <a:r>
              <a:rPr lang="es-ES" sz="4800" dirty="0">
                <a:solidFill>
                  <a:srgbClr val="FFFFFF"/>
                </a:solidFill>
              </a:rPr>
              <a:t>Avances tecnológicos</a:t>
            </a:r>
          </a:p>
        </p:txBody>
      </p:sp>
      <p:pic>
        <p:nvPicPr>
          <p:cNvPr id="6146" name="Picture 2" descr="Resultado de imagen de batalla de kursk">
            <a:extLst>
              <a:ext uri="{FF2B5EF4-FFF2-40B4-BE49-F238E27FC236}">
                <a16:creationId xmlns:a16="http://schemas.microsoft.com/office/drawing/2014/main" id="{6038C0A5-C7FB-4EE3-8B1F-2BF0B4000D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59" r="3" b="3"/>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Imagen que contiene agua, exterior, cielo, barco&#10;&#10;Descripción generada automáticamente">
            <a:extLst>
              <a:ext uri="{FF2B5EF4-FFF2-40B4-BE49-F238E27FC236}">
                <a16:creationId xmlns:a16="http://schemas.microsoft.com/office/drawing/2014/main" id="{7A57DC07-432A-492B-A7BD-13763420B2A8}"/>
              </a:ext>
            </a:extLst>
          </p:cNvPr>
          <p:cNvPicPr>
            <a:picLocks noChangeAspect="1"/>
          </p:cNvPicPr>
          <p:nvPr/>
        </p:nvPicPr>
        <p:blipFill rotWithShape="1">
          <a:blip r:embed="rId3"/>
          <a:srcRect t="37955" r="2" b="5909"/>
          <a:stretch/>
        </p:blipFill>
        <p:spPr>
          <a:xfrm>
            <a:off x="4654296" y="299363"/>
            <a:ext cx="7217085" cy="3008188"/>
          </a:xfrm>
          <a:prstGeom prst="rect">
            <a:avLst/>
          </a:prstGeom>
        </p:spPr>
      </p:pic>
      <p:cxnSp>
        <p:nvCxnSpPr>
          <p:cNvPr id="75" name="Straight Connector 74">
            <a:extLst>
              <a:ext uri="{FF2B5EF4-FFF2-40B4-BE49-F238E27FC236}">
                <a16:creationId xmlns:a16="http://schemas.microsoft.com/office/drawing/2014/main"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148" name="Picture 4" descr="Resultado de imagen de stuka">
            <a:extLst>
              <a:ext uri="{FF2B5EF4-FFF2-40B4-BE49-F238E27FC236}">
                <a16:creationId xmlns:a16="http://schemas.microsoft.com/office/drawing/2014/main" id="{F1186236-FE5B-48E6-8C55-102539B1F1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72" r="3" b="3"/>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038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n 9" descr="Imagen que contiene texto, libro&#10;&#10;Descripción generada automáticamente">
            <a:extLst>
              <a:ext uri="{FF2B5EF4-FFF2-40B4-BE49-F238E27FC236}">
                <a16:creationId xmlns:a16="http://schemas.microsoft.com/office/drawing/2014/main" id="{20CDBAEA-2AE3-491B-A432-2143504ACDCE}"/>
              </a:ext>
            </a:extLst>
          </p:cNvPr>
          <p:cNvPicPr>
            <a:picLocks noChangeAspect="1"/>
          </p:cNvPicPr>
          <p:nvPr/>
        </p:nvPicPr>
        <p:blipFill rotWithShape="1">
          <a:blip r:embed="rId2"/>
          <a:srcRect t="15719" b="13079"/>
          <a:stretch/>
        </p:blipFill>
        <p:spPr>
          <a:xfrm>
            <a:off x="-1" y="10"/>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7229DA83-A5B3-4291-BB32-B11332BA62DA}"/>
              </a:ext>
            </a:extLst>
          </p:cNvPr>
          <p:cNvSpPr>
            <a:spLocks noGrp="1"/>
          </p:cNvSpPr>
          <p:nvPr>
            <p:ph type="title"/>
          </p:nvPr>
        </p:nvSpPr>
        <p:spPr>
          <a:xfrm>
            <a:off x="709448" y="1913950"/>
            <a:ext cx="4204137" cy="1342754"/>
          </a:xfrm>
        </p:spPr>
        <p:txBody>
          <a:bodyPr>
            <a:normAutofit/>
          </a:bodyPr>
          <a:lstStyle/>
          <a:p>
            <a:pPr algn="ctr"/>
            <a:r>
              <a:rPr lang="es-ES" sz="6600" b="1" dirty="0"/>
              <a:t>Tierra</a:t>
            </a: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3C1D63FD-A444-4D44-B722-1CEC81F31CFD}"/>
              </a:ext>
            </a:extLst>
          </p:cNvPr>
          <p:cNvSpPr>
            <a:spLocks noGrp="1"/>
          </p:cNvSpPr>
          <p:nvPr>
            <p:ph idx="1"/>
          </p:nvPr>
        </p:nvSpPr>
        <p:spPr>
          <a:xfrm>
            <a:off x="525516" y="3417573"/>
            <a:ext cx="4593021" cy="2619839"/>
          </a:xfrm>
        </p:spPr>
        <p:txBody>
          <a:bodyPr anchor="ctr">
            <a:normAutofit/>
          </a:bodyPr>
          <a:lstStyle/>
          <a:p>
            <a:pPr marL="0" indent="0" algn="just">
              <a:buNone/>
            </a:pPr>
            <a:r>
              <a:rPr lang="es-ES" sz="2400" dirty="0"/>
              <a:t>Perfeccionamiento de los tanques y los cazacarros, son lo mas significativo de los ejércitos de tierra de las potencias, la caballería dejaría de verse.</a:t>
            </a:r>
          </a:p>
          <a:p>
            <a:endParaRPr lang="es-ES" sz="1800" dirty="0"/>
          </a:p>
          <a:p>
            <a:pPr marL="0" indent="0">
              <a:buNone/>
            </a:pPr>
            <a:endParaRPr lang="es-ES" sz="1800" dirty="0"/>
          </a:p>
        </p:txBody>
      </p:sp>
    </p:spTree>
    <p:extLst>
      <p:ext uri="{BB962C8B-B14F-4D97-AF65-F5344CB8AC3E}">
        <p14:creationId xmlns:p14="http://schemas.microsoft.com/office/powerpoint/2010/main" val="3544019376"/>
      </p:ext>
    </p:extLst>
  </p:cSld>
  <p:clrMapOvr>
    <a:masterClrMapping/>
  </p:clrMapOvr>
  <mc:AlternateContent xmlns:mc="http://schemas.openxmlformats.org/markup-compatibility/2006" xmlns:p15="http://schemas.microsoft.com/office/powerpoint/2012/main">
    <mc:Choice Requires="p15">
      <p:transition spd="slow">
        <p15:prstTrans prst="cru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B38EFDE-066D-400F-AA07-1280F9FCCB52}"/>
              </a:ext>
            </a:extLst>
          </p:cNvPr>
          <p:cNvSpPr>
            <a:spLocks noGrp="1"/>
          </p:cNvSpPr>
          <p:nvPr>
            <p:ph type="title"/>
          </p:nvPr>
        </p:nvSpPr>
        <p:spPr>
          <a:xfrm>
            <a:off x="838200" y="963877"/>
            <a:ext cx="3494362" cy="4930246"/>
          </a:xfrm>
        </p:spPr>
        <p:txBody>
          <a:bodyPr>
            <a:normAutofit/>
          </a:bodyPr>
          <a:lstStyle/>
          <a:p>
            <a:pPr algn="r"/>
            <a:r>
              <a:rPr lang="es-ES">
                <a:solidFill>
                  <a:schemeClr val="accent1"/>
                </a:solidFill>
              </a:rPr>
              <a:t>Alemania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3CBFD9A-3AEB-4293-9646-9264BEFF034E}"/>
              </a:ext>
            </a:extLst>
          </p:cNvPr>
          <p:cNvSpPr>
            <a:spLocks noGrp="1"/>
          </p:cNvSpPr>
          <p:nvPr>
            <p:ph idx="1"/>
          </p:nvPr>
        </p:nvSpPr>
        <p:spPr>
          <a:xfrm>
            <a:off x="4832639" y="963877"/>
            <a:ext cx="6894404" cy="4930246"/>
          </a:xfrm>
        </p:spPr>
        <p:txBody>
          <a:bodyPr anchor="ctr">
            <a:normAutofit/>
          </a:bodyPr>
          <a:lstStyle/>
          <a:p>
            <a:pPr marL="0" indent="0" algn="just">
              <a:buNone/>
            </a:pPr>
            <a:r>
              <a:rPr lang="es-ES" sz="2000" dirty="0"/>
              <a:t>Gran inversión en investigación, tanques muy superiores, pero caros y difíciles de producir y reparar.</a:t>
            </a:r>
          </a:p>
          <a:p>
            <a:pPr marL="0" indent="0" algn="just">
              <a:buNone/>
            </a:pPr>
            <a:endParaRPr lang="es-ES" sz="2000" dirty="0"/>
          </a:p>
          <a:p>
            <a:pPr algn="just"/>
            <a:r>
              <a:rPr lang="es-ES" sz="2000" dirty="0"/>
              <a:t>Tanques:  </a:t>
            </a:r>
            <a:r>
              <a:rPr lang="es-ES" sz="2000" dirty="0" err="1"/>
              <a:t>Panzer</a:t>
            </a:r>
            <a:r>
              <a:rPr lang="es-ES" sz="2000" dirty="0"/>
              <a:t> 2 y 3         </a:t>
            </a:r>
            <a:r>
              <a:rPr lang="es-ES" sz="2000" dirty="0" err="1"/>
              <a:t>Panzer</a:t>
            </a:r>
            <a:r>
              <a:rPr lang="es-ES" sz="2000" dirty="0"/>
              <a:t> 4          Tiger          </a:t>
            </a:r>
            <a:r>
              <a:rPr lang="es-ES" sz="2000" dirty="0" err="1"/>
              <a:t>Tiger</a:t>
            </a:r>
            <a:r>
              <a:rPr lang="es-ES" sz="2000" dirty="0"/>
              <a:t> II</a:t>
            </a:r>
          </a:p>
          <a:p>
            <a:pPr algn="just"/>
            <a:r>
              <a:rPr lang="es-ES" sz="2000" dirty="0"/>
              <a:t>Cazacarros:  </a:t>
            </a:r>
            <a:r>
              <a:rPr lang="es-ES" sz="2000" dirty="0" err="1"/>
              <a:t>Elefant</a:t>
            </a:r>
            <a:r>
              <a:rPr lang="es-ES" sz="2000" dirty="0"/>
              <a:t>         </a:t>
            </a:r>
            <a:r>
              <a:rPr lang="es-ES" sz="2000" dirty="0" err="1"/>
              <a:t>Jagdtiger</a:t>
            </a:r>
            <a:endParaRPr lang="es-ES" sz="2000" dirty="0"/>
          </a:p>
          <a:p>
            <a:endParaRPr lang="es-ES" sz="2400" dirty="0"/>
          </a:p>
        </p:txBody>
      </p:sp>
      <p:pic>
        <p:nvPicPr>
          <p:cNvPr id="4" name="Imagen 3">
            <a:extLst>
              <a:ext uri="{FF2B5EF4-FFF2-40B4-BE49-F238E27FC236}">
                <a16:creationId xmlns:a16="http://schemas.microsoft.com/office/drawing/2014/main" id="{7CA0093E-DCD4-4ABE-9534-545D8F4F7747}"/>
              </a:ext>
            </a:extLst>
          </p:cNvPr>
          <p:cNvPicPr>
            <a:picLocks noChangeAspect="1"/>
          </p:cNvPicPr>
          <p:nvPr/>
        </p:nvPicPr>
        <p:blipFill>
          <a:blip r:embed="rId2"/>
          <a:stretch>
            <a:fillRect/>
          </a:stretch>
        </p:blipFill>
        <p:spPr>
          <a:xfrm>
            <a:off x="7464152" y="3429000"/>
            <a:ext cx="512108" cy="164606"/>
          </a:xfrm>
          <a:prstGeom prst="rect">
            <a:avLst/>
          </a:prstGeom>
        </p:spPr>
      </p:pic>
      <p:pic>
        <p:nvPicPr>
          <p:cNvPr id="5" name="Imagen 4">
            <a:extLst>
              <a:ext uri="{FF2B5EF4-FFF2-40B4-BE49-F238E27FC236}">
                <a16:creationId xmlns:a16="http://schemas.microsoft.com/office/drawing/2014/main" id="{6AC2872F-CE78-496C-9A4D-75A4B8875B1F}"/>
              </a:ext>
            </a:extLst>
          </p:cNvPr>
          <p:cNvPicPr>
            <a:picLocks noChangeAspect="1"/>
          </p:cNvPicPr>
          <p:nvPr/>
        </p:nvPicPr>
        <p:blipFill>
          <a:blip r:embed="rId2"/>
          <a:stretch>
            <a:fillRect/>
          </a:stretch>
        </p:blipFill>
        <p:spPr>
          <a:xfrm>
            <a:off x="8904312" y="3429000"/>
            <a:ext cx="512108" cy="164606"/>
          </a:xfrm>
          <a:prstGeom prst="rect">
            <a:avLst/>
          </a:prstGeom>
        </p:spPr>
      </p:pic>
      <p:pic>
        <p:nvPicPr>
          <p:cNvPr id="6" name="Imagen 5">
            <a:extLst>
              <a:ext uri="{FF2B5EF4-FFF2-40B4-BE49-F238E27FC236}">
                <a16:creationId xmlns:a16="http://schemas.microsoft.com/office/drawing/2014/main" id="{5A40DD77-8A0C-4A4B-8F38-C7148F4C1531}"/>
              </a:ext>
            </a:extLst>
          </p:cNvPr>
          <p:cNvPicPr>
            <a:picLocks noChangeAspect="1"/>
          </p:cNvPicPr>
          <p:nvPr/>
        </p:nvPicPr>
        <p:blipFill>
          <a:blip r:embed="rId2"/>
          <a:stretch>
            <a:fillRect/>
          </a:stretch>
        </p:blipFill>
        <p:spPr>
          <a:xfrm>
            <a:off x="9971925" y="3429000"/>
            <a:ext cx="512108" cy="164606"/>
          </a:xfrm>
          <a:prstGeom prst="rect">
            <a:avLst/>
          </a:prstGeom>
        </p:spPr>
      </p:pic>
      <p:pic>
        <p:nvPicPr>
          <p:cNvPr id="7" name="Imagen 6">
            <a:extLst>
              <a:ext uri="{FF2B5EF4-FFF2-40B4-BE49-F238E27FC236}">
                <a16:creationId xmlns:a16="http://schemas.microsoft.com/office/drawing/2014/main" id="{55A989BB-B2E6-477C-8B15-79C3F9B55685}"/>
              </a:ext>
            </a:extLst>
          </p:cNvPr>
          <p:cNvPicPr>
            <a:picLocks noChangeAspect="1"/>
          </p:cNvPicPr>
          <p:nvPr/>
        </p:nvPicPr>
        <p:blipFill>
          <a:blip r:embed="rId2"/>
          <a:stretch>
            <a:fillRect/>
          </a:stretch>
        </p:blipFill>
        <p:spPr>
          <a:xfrm>
            <a:off x="7208098" y="3861048"/>
            <a:ext cx="512108" cy="164606"/>
          </a:xfrm>
          <a:prstGeom prst="rect">
            <a:avLst/>
          </a:prstGeom>
        </p:spPr>
      </p:pic>
    </p:spTree>
    <p:extLst>
      <p:ext uri="{BB962C8B-B14F-4D97-AF65-F5344CB8AC3E}">
        <p14:creationId xmlns:p14="http://schemas.microsoft.com/office/powerpoint/2010/main" val="631813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FDAAB2C-F5A0-43BB-9E55-85618FD12C54}"/>
              </a:ext>
            </a:extLst>
          </p:cNvPr>
          <p:cNvSpPr>
            <a:spLocks noGrp="1"/>
          </p:cNvSpPr>
          <p:nvPr>
            <p:ph type="title"/>
          </p:nvPr>
        </p:nvSpPr>
        <p:spPr>
          <a:xfrm>
            <a:off x="5297762" y="1053711"/>
            <a:ext cx="5638994" cy="1424446"/>
          </a:xfrm>
        </p:spPr>
        <p:txBody>
          <a:bodyPr>
            <a:normAutofit/>
          </a:bodyPr>
          <a:lstStyle/>
          <a:p>
            <a:r>
              <a:rPr lang="es-ES">
                <a:solidFill>
                  <a:srgbClr val="FFFFFF"/>
                </a:solidFill>
              </a:rPr>
              <a:t>URSS</a:t>
            </a:r>
          </a:p>
        </p:txBody>
      </p:sp>
      <p:pic>
        <p:nvPicPr>
          <p:cNvPr id="4" name="Imagen 3">
            <a:extLst>
              <a:ext uri="{FF2B5EF4-FFF2-40B4-BE49-F238E27FC236}">
                <a16:creationId xmlns:a16="http://schemas.microsoft.com/office/drawing/2014/main" id="{3B4D5054-F566-47BC-9B27-3C5F26CC6EF1}"/>
              </a:ext>
            </a:extLst>
          </p:cNvPr>
          <p:cNvPicPr>
            <a:picLocks noChangeAspect="1"/>
          </p:cNvPicPr>
          <p:nvPr/>
        </p:nvPicPr>
        <p:blipFill>
          <a:blip r:embed="rId2"/>
          <a:stretch>
            <a:fillRect/>
          </a:stretch>
        </p:blipFill>
        <p:spPr>
          <a:xfrm>
            <a:off x="951427" y="3607003"/>
            <a:ext cx="2803921" cy="2789902"/>
          </a:xfrm>
          <a:prstGeom prst="rect">
            <a:avLst/>
          </a:prstGeom>
        </p:spPr>
      </p:pic>
      <p:cxnSp>
        <p:nvCxnSpPr>
          <p:cNvPr id="12"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1005BB4E-5DA6-4FED-B81C-D5A09C22CA37}"/>
              </a:ext>
            </a:extLst>
          </p:cNvPr>
          <p:cNvPicPr>
            <a:picLocks noChangeAspect="1"/>
          </p:cNvPicPr>
          <p:nvPr/>
        </p:nvPicPr>
        <p:blipFill>
          <a:blip r:embed="rId3"/>
          <a:stretch>
            <a:fillRect/>
          </a:stretch>
        </p:blipFill>
        <p:spPr>
          <a:xfrm>
            <a:off x="522023" y="478232"/>
            <a:ext cx="3662730" cy="2747047"/>
          </a:xfrm>
          <a:prstGeom prst="rect">
            <a:avLst/>
          </a:prstGeom>
        </p:spPr>
      </p:pic>
      <p:sp>
        <p:nvSpPr>
          <p:cNvPr id="3" name="Marcador de contenido 2">
            <a:extLst>
              <a:ext uri="{FF2B5EF4-FFF2-40B4-BE49-F238E27FC236}">
                <a16:creationId xmlns:a16="http://schemas.microsoft.com/office/drawing/2014/main" id="{2F3D68A8-34D4-4358-A8FE-C6BFCC3A1C78}"/>
              </a:ext>
            </a:extLst>
          </p:cNvPr>
          <p:cNvSpPr>
            <a:spLocks noGrp="1"/>
          </p:cNvSpPr>
          <p:nvPr>
            <p:ph idx="1"/>
          </p:nvPr>
        </p:nvSpPr>
        <p:spPr>
          <a:xfrm>
            <a:off x="5297762" y="2799889"/>
            <a:ext cx="5747187" cy="2987543"/>
          </a:xfrm>
        </p:spPr>
        <p:txBody>
          <a:bodyPr anchor="t">
            <a:normAutofit/>
          </a:bodyPr>
          <a:lstStyle/>
          <a:p>
            <a:pPr marL="0" indent="0">
              <a:buNone/>
            </a:pPr>
            <a:r>
              <a:rPr lang="es-ES" sz="2400">
                <a:solidFill>
                  <a:srgbClr val="FFFFFF"/>
                </a:solidFill>
              </a:rPr>
              <a:t>Vehículos fáciles y baratos, pero vulnerables y con poca potencia de fuego.</a:t>
            </a:r>
          </a:p>
          <a:p>
            <a:pPr marL="0" indent="0">
              <a:buNone/>
            </a:pPr>
            <a:endParaRPr lang="es-ES" sz="2400">
              <a:solidFill>
                <a:srgbClr val="FFFFFF"/>
              </a:solidFill>
            </a:endParaRPr>
          </a:p>
          <a:p>
            <a:pPr marL="0" indent="0">
              <a:buNone/>
            </a:pPr>
            <a:r>
              <a:rPr lang="es-ES" sz="2400">
                <a:solidFill>
                  <a:srgbClr val="FFFFFF"/>
                </a:solidFill>
              </a:rPr>
              <a:t>Tanques:  T-34  T-34/85</a:t>
            </a:r>
          </a:p>
          <a:p>
            <a:pPr marL="0" indent="0">
              <a:buNone/>
            </a:pPr>
            <a:r>
              <a:rPr lang="es-ES" sz="2400">
                <a:solidFill>
                  <a:srgbClr val="FFFFFF"/>
                </a:solidFill>
              </a:rPr>
              <a:t>Cazacarros:  SU-85  SU-100</a:t>
            </a:r>
          </a:p>
        </p:txBody>
      </p:sp>
    </p:spTree>
    <p:extLst>
      <p:ext uri="{BB962C8B-B14F-4D97-AF65-F5344CB8AC3E}">
        <p14:creationId xmlns:p14="http://schemas.microsoft.com/office/powerpoint/2010/main" val="2989121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8227FC16-3D52-4AA3-ACBB-EA9B2C05F9FC}"/>
              </a:ext>
            </a:extLst>
          </p:cNvPr>
          <p:cNvPicPr>
            <a:picLocks noChangeAspect="1"/>
          </p:cNvPicPr>
          <p:nvPr>
            <a:videoFile r:link="rId1"/>
            <p:extLst>
              <p:ext uri="{DAA4B4D4-6D71-4841-9C94-3DE7FCFB9230}">
                <p14:media xmlns:p14="http://schemas.microsoft.com/office/powerpoint/2010/main" r:embed="rId2">
                  <p14:trim st="152664" end="18792"/>
                </p14:media>
              </p:ext>
            </p:extLst>
          </p:nvPr>
        </p:nvPicPr>
        <p:blipFill>
          <a:blip r:embed="rId4"/>
          <a:stretch>
            <a:fillRect/>
          </a:stretch>
        </p:blipFill>
        <p:spPr>
          <a:xfrm>
            <a:off x="950582" y="-1724"/>
            <a:ext cx="10290835" cy="6859724"/>
          </a:xfrm>
          <a:prstGeom prst="rect">
            <a:avLst/>
          </a:prstGeom>
        </p:spPr>
      </p:pic>
    </p:spTree>
    <p:extLst>
      <p:ext uri="{BB962C8B-B14F-4D97-AF65-F5344CB8AC3E}">
        <p14:creationId xmlns:p14="http://schemas.microsoft.com/office/powerpoint/2010/main" val="36466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2439">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222FE6B-8C1E-4199-81D1-ED071A2FFFD0}"/>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s-ES" sz="2800" dirty="0">
                <a:solidFill>
                  <a:schemeClr val="bg1"/>
                </a:solidFill>
              </a:rPr>
              <a:t>Dónde y cuándo tuvo lugar la Segunda Guerra Mundial?</a:t>
            </a:r>
          </a:p>
        </p:txBody>
      </p:sp>
      <p:sp>
        <p:nvSpPr>
          <p:cNvPr id="3" name="Marcador de contenido 2">
            <a:extLst>
              <a:ext uri="{FF2B5EF4-FFF2-40B4-BE49-F238E27FC236}">
                <a16:creationId xmlns:a16="http://schemas.microsoft.com/office/drawing/2014/main" id="{9BDE6C3F-2F8A-4527-9BE9-8C6855C3AC9A}"/>
              </a:ext>
            </a:extLst>
          </p:cNvPr>
          <p:cNvSpPr>
            <a:spLocks noGrp="1"/>
          </p:cNvSpPr>
          <p:nvPr>
            <p:ph idx="1"/>
          </p:nvPr>
        </p:nvSpPr>
        <p:spPr>
          <a:xfrm>
            <a:off x="643468" y="2638044"/>
            <a:ext cx="3363974" cy="3415622"/>
          </a:xfrm>
        </p:spPr>
        <p:txBody>
          <a:bodyPr>
            <a:normAutofit lnSpcReduction="10000"/>
          </a:bodyPr>
          <a:lstStyle/>
          <a:p>
            <a:pPr algn="just"/>
            <a:r>
              <a:rPr lang="es-ES" sz="2000" dirty="0">
                <a:solidFill>
                  <a:schemeClr val="bg1"/>
                </a:solidFill>
              </a:rPr>
              <a:t>La Segunda Guerra Mundial en sus inicios aconteció principalmente en </a:t>
            </a:r>
            <a:r>
              <a:rPr lang="es-ES" sz="2000" dirty="0" smtClean="0">
                <a:solidFill>
                  <a:schemeClr val="bg1"/>
                </a:solidFill>
              </a:rPr>
              <a:t>Europa y en Extremo Oriente, </a:t>
            </a:r>
            <a:r>
              <a:rPr lang="es-ES" sz="2000" dirty="0">
                <a:solidFill>
                  <a:schemeClr val="bg1"/>
                </a:solidFill>
              </a:rPr>
              <a:t>pero en pocos años alcanzó una magnitud mundial.</a:t>
            </a:r>
          </a:p>
          <a:p>
            <a:endParaRPr lang="es-ES" sz="2000" dirty="0">
              <a:solidFill>
                <a:schemeClr val="bg1"/>
              </a:solidFill>
            </a:endParaRPr>
          </a:p>
          <a:p>
            <a:endParaRPr lang="es-ES" sz="2000" dirty="0">
              <a:solidFill>
                <a:schemeClr val="bg1"/>
              </a:solidFill>
            </a:endParaRPr>
          </a:p>
          <a:p>
            <a:pPr algn="just"/>
            <a:r>
              <a:rPr lang="es-ES" sz="2000" dirty="0">
                <a:solidFill>
                  <a:schemeClr val="bg1"/>
                </a:solidFill>
              </a:rPr>
              <a:t>Este conflicto bélico se desarrolló entre 1939 y 1945</a:t>
            </a:r>
          </a:p>
          <a:p>
            <a:endParaRPr lang="es-ES" sz="2000" dirty="0">
              <a:solidFill>
                <a:schemeClr val="bg1"/>
              </a:solidFill>
            </a:endParaRPr>
          </a:p>
        </p:txBody>
      </p:sp>
      <p:pic>
        <p:nvPicPr>
          <p:cNvPr id="1026" name="Picture 2" descr="Resultado de imagen de segunda guerra mundial paises participantes">
            <a:extLst>
              <a:ext uri="{FF2B5EF4-FFF2-40B4-BE49-F238E27FC236}">
                <a16:creationId xmlns:a16="http://schemas.microsoft.com/office/drawing/2014/main" id="{D47DEECD-059D-409F-BC41-3D4CD228F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7" t="23718" r="13751" b="4267"/>
          <a:stretch/>
        </p:blipFill>
        <p:spPr bwMode="auto">
          <a:xfrm>
            <a:off x="5009744" y="939511"/>
            <a:ext cx="6780179" cy="497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553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D442A324-7D52-4EC4-8C1E-DFA5B4B22EC9}"/>
              </a:ext>
            </a:extLst>
          </p:cNvPr>
          <p:cNvSpPr>
            <a:spLocks noGrp="1"/>
          </p:cNvSpPr>
          <p:nvPr>
            <p:ph idx="1"/>
          </p:nvPr>
        </p:nvSpPr>
        <p:spPr>
          <a:xfrm>
            <a:off x="821515" y="1268760"/>
            <a:ext cx="6138581" cy="4479919"/>
          </a:xfrm>
        </p:spPr>
        <p:txBody>
          <a:bodyPr>
            <a:normAutofit/>
          </a:bodyPr>
          <a:lstStyle/>
          <a:p>
            <a:r>
              <a:rPr lang="es-ES" sz="3600" dirty="0"/>
              <a:t>EE.UU.: M4 Sherman - M26 Pershing</a:t>
            </a:r>
          </a:p>
          <a:p>
            <a:r>
              <a:rPr lang="es-ES" sz="3600" dirty="0"/>
              <a:t>Francia: </a:t>
            </a:r>
            <a:r>
              <a:rPr lang="es-ES" sz="3600" dirty="0" err="1"/>
              <a:t>Char</a:t>
            </a:r>
            <a:r>
              <a:rPr lang="es-ES" sz="3600" dirty="0"/>
              <a:t> B1 - M10 GMC</a:t>
            </a:r>
          </a:p>
          <a:p>
            <a:r>
              <a:rPr lang="es-ES" sz="3600" dirty="0"/>
              <a:t>Reino Unido: Churchill </a:t>
            </a:r>
            <a:r>
              <a:rPr lang="es-ES" sz="3600" dirty="0" err="1"/>
              <a:t>Mk</a:t>
            </a:r>
            <a:r>
              <a:rPr lang="es-ES" sz="3600" dirty="0"/>
              <a:t>. VII - </a:t>
            </a:r>
            <a:r>
              <a:rPr lang="es-ES" sz="3600" dirty="0" err="1"/>
              <a:t>Mk</a:t>
            </a:r>
            <a:r>
              <a:rPr lang="es-ES" sz="3600" dirty="0"/>
              <a:t> VIII Cromwell</a:t>
            </a:r>
          </a:p>
          <a:p>
            <a:r>
              <a:rPr lang="es-ES" sz="3600" dirty="0"/>
              <a:t>Italia: M13/40 - M15/42</a:t>
            </a:r>
          </a:p>
        </p:txBody>
      </p:sp>
      <p:pic>
        <p:nvPicPr>
          <p:cNvPr id="5" name="Imagen 4">
            <a:extLst>
              <a:ext uri="{FF2B5EF4-FFF2-40B4-BE49-F238E27FC236}">
                <a16:creationId xmlns:a16="http://schemas.microsoft.com/office/drawing/2014/main" id="{0C1608FE-3880-4887-B091-FBE08FC2C131}"/>
              </a:ext>
            </a:extLst>
          </p:cNvPr>
          <p:cNvPicPr>
            <a:picLocks noChangeAspect="1"/>
          </p:cNvPicPr>
          <p:nvPr/>
        </p:nvPicPr>
        <p:blipFill>
          <a:blip r:embed="rId2"/>
          <a:stretch>
            <a:fillRect/>
          </a:stretch>
        </p:blipFill>
        <p:spPr>
          <a:xfrm>
            <a:off x="7862929" y="306909"/>
            <a:ext cx="3975652" cy="2286000"/>
          </a:xfrm>
          <a:prstGeom prst="rect">
            <a:avLst/>
          </a:prstGeom>
        </p:spPr>
      </p:pic>
      <p:pic>
        <p:nvPicPr>
          <p:cNvPr id="4" name="Imagen 3">
            <a:extLst>
              <a:ext uri="{FF2B5EF4-FFF2-40B4-BE49-F238E27FC236}">
                <a16:creationId xmlns:a16="http://schemas.microsoft.com/office/drawing/2014/main" id="{BF35C3B8-3DA9-45C7-88CD-C9CEFD5F6E1B}"/>
              </a:ext>
            </a:extLst>
          </p:cNvPr>
          <p:cNvPicPr>
            <a:picLocks noChangeAspect="1"/>
          </p:cNvPicPr>
          <p:nvPr/>
        </p:nvPicPr>
        <p:blipFill>
          <a:blip r:embed="rId3"/>
          <a:stretch>
            <a:fillRect/>
          </a:stretch>
        </p:blipFill>
        <p:spPr>
          <a:xfrm>
            <a:off x="7829551" y="3250063"/>
            <a:ext cx="4042410" cy="2546718"/>
          </a:xfrm>
          <a:prstGeom prst="rect">
            <a:avLst/>
          </a:prstGeom>
        </p:spPr>
      </p:pic>
    </p:spTree>
    <p:extLst>
      <p:ext uri="{BB962C8B-B14F-4D97-AF65-F5344CB8AC3E}">
        <p14:creationId xmlns:p14="http://schemas.microsoft.com/office/powerpoint/2010/main" val="215207492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057D65-EDCA-4D29-9E22-00E65818BDE4}"/>
              </a:ext>
            </a:extLst>
          </p:cNvPr>
          <p:cNvPicPr>
            <a:picLocks noChangeAspect="1"/>
          </p:cNvPicPr>
          <p:nvPr/>
        </p:nvPicPr>
        <p:blipFill rotWithShape="1">
          <a:blip r:embed="rId2"/>
          <a:srcRect l="38365" r="18564"/>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4" name="Imagen 3">
            <a:extLst>
              <a:ext uri="{FF2B5EF4-FFF2-40B4-BE49-F238E27FC236}">
                <a16:creationId xmlns:a16="http://schemas.microsoft.com/office/drawing/2014/main" id="{FE132E7B-BC67-4CAA-849E-3B1B5131ACC4}"/>
              </a:ext>
            </a:extLst>
          </p:cNvPr>
          <p:cNvPicPr>
            <a:picLocks noChangeAspect="1"/>
          </p:cNvPicPr>
          <p:nvPr/>
        </p:nvPicPr>
        <p:blipFill rotWithShape="1">
          <a:blip r:embed="rId3"/>
          <a:srcRect l="11231" r="10455"/>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10" name="Freeform: Shape 9">
            <a:extLst>
              <a:ext uri="{FF2B5EF4-FFF2-40B4-BE49-F238E27FC236}">
                <a16:creationId xmlns:a16="http://schemas.microsoft.com/office/drawing/2014/main" id="{37FEB674-D811-4FFE-A878-29D0C0ED1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70A2FC56-9D38-4268-A985-58856329E81E}"/>
              </a:ext>
            </a:extLst>
          </p:cNvPr>
          <p:cNvSpPr>
            <a:spLocks noGrp="1"/>
          </p:cNvSpPr>
          <p:nvPr>
            <p:ph type="title"/>
          </p:nvPr>
        </p:nvSpPr>
        <p:spPr>
          <a:xfrm>
            <a:off x="618064" y="2166721"/>
            <a:ext cx="3886199" cy="915035"/>
          </a:xfrm>
        </p:spPr>
        <p:txBody>
          <a:bodyPr>
            <a:normAutofit/>
          </a:bodyPr>
          <a:lstStyle/>
          <a:p>
            <a:r>
              <a:rPr lang="es-ES" sz="3600"/>
              <a:t>Mar</a:t>
            </a:r>
          </a:p>
        </p:txBody>
      </p:sp>
      <p:sp>
        <p:nvSpPr>
          <p:cNvPr id="3" name="Marcador de contenido 2">
            <a:extLst>
              <a:ext uri="{FF2B5EF4-FFF2-40B4-BE49-F238E27FC236}">
                <a16:creationId xmlns:a16="http://schemas.microsoft.com/office/drawing/2014/main" id="{132D8AC2-DEAA-4BB4-AF93-7D436C840924}"/>
              </a:ext>
            </a:extLst>
          </p:cNvPr>
          <p:cNvSpPr>
            <a:spLocks noGrp="1"/>
          </p:cNvSpPr>
          <p:nvPr>
            <p:ph idx="1"/>
          </p:nvPr>
        </p:nvSpPr>
        <p:spPr>
          <a:xfrm>
            <a:off x="618064" y="3081756"/>
            <a:ext cx="4620544" cy="1775994"/>
          </a:xfrm>
        </p:spPr>
        <p:txBody>
          <a:bodyPr>
            <a:normAutofit/>
          </a:bodyPr>
          <a:lstStyle/>
          <a:p>
            <a:pPr marL="0" indent="0">
              <a:buNone/>
            </a:pPr>
            <a:r>
              <a:rPr lang="es-ES" sz="1800"/>
              <a:t>En el mar se establecieron los portaaviones como arma esencial, aunque los destructores también tenían gran importancia, además de, menos decisivos submarinos.</a:t>
            </a:r>
          </a:p>
        </p:txBody>
      </p:sp>
    </p:spTree>
    <p:extLst>
      <p:ext uri="{BB962C8B-B14F-4D97-AF65-F5344CB8AC3E}">
        <p14:creationId xmlns:p14="http://schemas.microsoft.com/office/powerpoint/2010/main" val="7234271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plano, cielo, exterior, avión&#10;&#10;Descripción generada automáticamente">
            <a:extLst>
              <a:ext uri="{FF2B5EF4-FFF2-40B4-BE49-F238E27FC236}">
                <a16:creationId xmlns:a16="http://schemas.microsoft.com/office/drawing/2014/main" id="{D9A22F2D-A10F-44FF-8CBC-DE2A90A5293F}"/>
              </a:ext>
            </a:extLst>
          </p:cNvPr>
          <p:cNvPicPr>
            <a:picLocks noChangeAspect="1"/>
          </p:cNvPicPr>
          <p:nvPr/>
        </p:nvPicPr>
        <p:blipFill rotWithShape="1">
          <a:blip r:embed="rId2"/>
          <a:srcRect t="13790" b="11210"/>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A903C220-5ECD-4D95-8E6D-A133F75E3E60}"/>
              </a:ext>
            </a:extLst>
          </p:cNvPr>
          <p:cNvSpPr>
            <a:spLocks noGrp="1"/>
          </p:cNvSpPr>
          <p:nvPr>
            <p:ph type="title"/>
          </p:nvPr>
        </p:nvSpPr>
        <p:spPr>
          <a:xfrm>
            <a:off x="709448" y="1913950"/>
            <a:ext cx="4204137" cy="1342754"/>
          </a:xfrm>
        </p:spPr>
        <p:txBody>
          <a:bodyPr>
            <a:normAutofit/>
          </a:bodyPr>
          <a:lstStyle/>
          <a:p>
            <a:pPr algn="ctr"/>
            <a:r>
              <a:rPr lang="es-ES" sz="5400" b="1" dirty="0"/>
              <a:t>Aire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BFD1BE9-CCDB-4E4B-ABC2-DBE4FE1F9A64}"/>
              </a:ext>
            </a:extLst>
          </p:cNvPr>
          <p:cNvSpPr>
            <a:spLocks noGrp="1"/>
          </p:cNvSpPr>
          <p:nvPr>
            <p:ph idx="1"/>
          </p:nvPr>
        </p:nvSpPr>
        <p:spPr>
          <a:xfrm>
            <a:off x="525516" y="3417573"/>
            <a:ext cx="4593021" cy="2619839"/>
          </a:xfrm>
        </p:spPr>
        <p:txBody>
          <a:bodyPr anchor="ctr">
            <a:normAutofit/>
          </a:bodyPr>
          <a:lstStyle/>
          <a:p>
            <a:pPr marL="0" indent="0" algn="just">
              <a:buNone/>
            </a:pPr>
            <a:r>
              <a:rPr lang="es-ES" sz="1800" dirty="0"/>
              <a:t>Destacar la evolución y el uso del transporte aéreo táctico (la capacidad de mover rápidamente suministros, equipamientos y personal, con carácter urgente) y del bombardero estratégico (empleado para bombardear áreas industriales y civiles a gran escala, con el fin de destruir la moral y el esfuerzo bélico del enemigo).</a:t>
            </a:r>
          </a:p>
        </p:txBody>
      </p:sp>
    </p:spTree>
    <p:extLst>
      <p:ext uri="{BB962C8B-B14F-4D97-AF65-F5344CB8AC3E}">
        <p14:creationId xmlns:p14="http://schemas.microsoft.com/office/powerpoint/2010/main" val="3021009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exterior, cielo, tren, humo&#10;&#10;Descripción generada automáticamente">
            <a:extLst>
              <a:ext uri="{FF2B5EF4-FFF2-40B4-BE49-F238E27FC236}">
                <a16:creationId xmlns:a16="http://schemas.microsoft.com/office/drawing/2014/main" id="{34EEC31C-8338-4E83-AB75-B01412433538}"/>
              </a:ext>
            </a:extLst>
          </p:cNvPr>
          <p:cNvPicPr>
            <a:picLocks noChangeAspect="1"/>
          </p:cNvPicPr>
          <p:nvPr/>
        </p:nvPicPr>
        <p:blipFill rotWithShape="1">
          <a:blip r:embed="rId2"/>
          <a:srcRect t="51488" b="5481"/>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7EE677F6-4B4B-4545-B8B0-40577D494865}"/>
              </a:ext>
            </a:extLst>
          </p:cNvPr>
          <p:cNvSpPr>
            <a:spLocks noGrp="1"/>
          </p:cNvSpPr>
          <p:nvPr>
            <p:ph type="title"/>
          </p:nvPr>
        </p:nvSpPr>
        <p:spPr>
          <a:xfrm>
            <a:off x="709448" y="1913950"/>
            <a:ext cx="4204137" cy="1342754"/>
          </a:xfrm>
        </p:spPr>
        <p:txBody>
          <a:bodyPr>
            <a:normAutofit/>
          </a:bodyPr>
          <a:lstStyle/>
          <a:p>
            <a:pPr algn="ctr"/>
            <a:r>
              <a:rPr lang="es-ES" b="1" dirty="0"/>
              <a:t>Misiles balísticos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39055F2B-8924-46B6-B35E-9F497C3395BB}"/>
              </a:ext>
            </a:extLst>
          </p:cNvPr>
          <p:cNvSpPr>
            <a:spLocks noGrp="1"/>
          </p:cNvSpPr>
          <p:nvPr>
            <p:ph idx="1"/>
          </p:nvPr>
        </p:nvSpPr>
        <p:spPr>
          <a:xfrm>
            <a:off x="525516" y="3417573"/>
            <a:ext cx="4593021" cy="2619839"/>
          </a:xfrm>
        </p:spPr>
        <p:txBody>
          <a:bodyPr anchor="ctr">
            <a:normAutofit/>
          </a:bodyPr>
          <a:lstStyle/>
          <a:p>
            <a:pPr marL="0" indent="0" algn="just">
              <a:buNone/>
            </a:pPr>
            <a:r>
              <a:rPr lang="es-ES" sz="2400" dirty="0"/>
              <a:t>Los alemanes desarrollaron en </a:t>
            </a:r>
            <a:r>
              <a:rPr lang="es-ES" sz="2400" dirty="0" smtClean="0"/>
              <a:t>1942, </a:t>
            </a:r>
            <a:r>
              <a:rPr lang="es-ES" sz="2400" dirty="0"/>
              <a:t>como venganza a los bombardeos aliados, el misil balístico V2 con el cuál podían llegar a bombardear Londres</a:t>
            </a:r>
          </a:p>
        </p:txBody>
      </p:sp>
    </p:spTree>
    <p:extLst>
      <p:ext uri="{BB962C8B-B14F-4D97-AF65-F5344CB8AC3E}">
        <p14:creationId xmlns:p14="http://schemas.microsoft.com/office/powerpoint/2010/main" val="3773526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5C649D24-3CA9-4CE1-9DC6-0B4EC45B6D63}"/>
              </a:ext>
            </a:extLst>
          </p:cNvPr>
          <p:cNvPicPr>
            <a:picLocks noChangeAspect="1"/>
          </p:cNvPicPr>
          <p:nvPr/>
        </p:nvPicPr>
        <p:blipFill rotWithShape="1">
          <a:blip r:embed="rId2">
            <a:alphaModFix amt="35000"/>
            <a:extLst/>
          </a:blip>
          <a:srcRect t="5063"/>
          <a:stretch/>
        </p:blipFill>
        <p:spPr>
          <a:xfrm>
            <a:off x="20" y="1"/>
            <a:ext cx="12191980" cy="6857999"/>
          </a:xfrm>
          <a:prstGeom prst="rect">
            <a:avLst/>
          </a:prstGeom>
        </p:spPr>
      </p:pic>
      <p:sp>
        <p:nvSpPr>
          <p:cNvPr id="2" name="Título 1">
            <a:extLst>
              <a:ext uri="{FF2B5EF4-FFF2-40B4-BE49-F238E27FC236}">
                <a16:creationId xmlns:a16="http://schemas.microsoft.com/office/drawing/2014/main" id="{95E42FE7-1B5A-4741-8251-78E398E1F3AF}"/>
              </a:ext>
            </a:extLst>
          </p:cNvPr>
          <p:cNvSpPr>
            <a:spLocks noGrp="1"/>
          </p:cNvSpPr>
          <p:nvPr>
            <p:ph type="title"/>
          </p:nvPr>
        </p:nvSpPr>
        <p:spPr>
          <a:xfrm>
            <a:off x="838201" y="1065862"/>
            <a:ext cx="3313164" cy="4726276"/>
          </a:xfrm>
        </p:spPr>
        <p:txBody>
          <a:bodyPr>
            <a:normAutofit/>
          </a:bodyPr>
          <a:lstStyle/>
          <a:p>
            <a:pPr algn="r"/>
            <a:r>
              <a:rPr lang="es-ES" sz="4000">
                <a:solidFill>
                  <a:srgbClr val="FFFFFF"/>
                </a:solidFill>
              </a:rPr>
              <a:t>Bomba nuclear</a:t>
            </a:r>
          </a:p>
        </p:txBody>
      </p:sp>
      <p:cxnSp>
        <p:nvCxnSpPr>
          <p:cNvPr id="14"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02E4D210-10A9-4D12-B6A3-FD2E734A8087}"/>
              </a:ext>
            </a:extLst>
          </p:cNvPr>
          <p:cNvSpPr>
            <a:spLocks noGrp="1"/>
          </p:cNvSpPr>
          <p:nvPr>
            <p:ph idx="1"/>
          </p:nvPr>
        </p:nvSpPr>
        <p:spPr>
          <a:xfrm>
            <a:off x="5155379" y="1065862"/>
            <a:ext cx="5744685" cy="4726276"/>
          </a:xfrm>
        </p:spPr>
        <p:txBody>
          <a:bodyPr anchor="ctr">
            <a:normAutofit/>
          </a:bodyPr>
          <a:lstStyle/>
          <a:p>
            <a:pPr marL="0" indent="0">
              <a:buNone/>
            </a:pPr>
            <a:r>
              <a:rPr lang="es-ES" sz="2000" dirty="0">
                <a:solidFill>
                  <a:srgbClr val="FFFFFF"/>
                </a:solidFill>
              </a:rPr>
              <a:t>EE.UU mediante el Proyecto Manhattan desarrolló la bomba nuclear, el arma con más poder de destrucción hasta ese momento. </a:t>
            </a:r>
          </a:p>
        </p:txBody>
      </p:sp>
    </p:spTree>
    <p:extLst>
      <p:ext uri="{BB962C8B-B14F-4D97-AF65-F5344CB8AC3E}">
        <p14:creationId xmlns:p14="http://schemas.microsoft.com/office/powerpoint/2010/main" val="498851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Imagen que contiene edificio, foto, exterior, mesa&#10;&#10;Descripción generada automáticamente">
            <a:extLst>
              <a:ext uri="{FF2B5EF4-FFF2-40B4-BE49-F238E27FC236}">
                <a16:creationId xmlns:a16="http://schemas.microsoft.com/office/drawing/2014/main" id="{5F3A6646-F191-4A6F-A59E-EA422FAD7D5C}"/>
              </a:ext>
            </a:extLst>
          </p:cNvPr>
          <p:cNvPicPr>
            <a:picLocks noChangeAspect="1"/>
          </p:cNvPicPr>
          <p:nvPr/>
        </p:nvPicPr>
        <p:blipFill rotWithShape="1">
          <a:blip r:embed="rId2">
            <a:alphaModFix amt="35000"/>
            <a:extLst/>
          </a:blip>
          <a:srcRect t="17123" b="4229"/>
          <a:stretch/>
        </p:blipFill>
        <p:spPr>
          <a:xfrm>
            <a:off x="-1" y="-28"/>
            <a:ext cx="12192000" cy="6855958"/>
          </a:xfrm>
          <a:prstGeom prst="rect">
            <a:avLst/>
          </a:prstGeom>
        </p:spPr>
      </p:pic>
      <p:sp>
        <p:nvSpPr>
          <p:cNvPr id="2" name="Título 1">
            <a:extLst>
              <a:ext uri="{FF2B5EF4-FFF2-40B4-BE49-F238E27FC236}">
                <a16:creationId xmlns:a16="http://schemas.microsoft.com/office/drawing/2014/main" id="{BDDCC1FF-994D-40D9-9129-6409FE59E331}"/>
              </a:ext>
            </a:extLst>
          </p:cNvPr>
          <p:cNvSpPr>
            <a:spLocks noGrp="1"/>
          </p:cNvSpPr>
          <p:nvPr>
            <p:ph type="ctrTitle"/>
          </p:nvPr>
        </p:nvSpPr>
        <p:spPr>
          <a:xfrm>
            <a:off x="643468" y="3320859"/>
            <a:ext cx="4666470" cy="2076333"/>
          </a:xfrm>
        </p:spPr>
        <p:txBody>
          <a:bodyPr anchor="t">
            <a:noAutofit/>
          </a:bodyPr>
          <a:lstStyle/>
          <a:p>
            <a:pPr algn="just"/>
            <a:r>
              <a:rPr lang="es-ES" sz="4800" b="1" dirty="0"/>
              <a:t>Magnitud de la movilización de recursos humanos y económicos.</a:t>
            </a:r>
          </a:p>
        </p:txBody>
      </p:sp>
      <p:sp>
        <p:nvSpPr>
          <p:cNvPr id="12" name="Freeform: Shape 9">
            <a:extLst>
              <a:ext uri="{FF2B5EF4-FFF2-40B4-BE49-F238E27FC236}">
                <a16:creationId xmlns:a16="http://schemas.microsoft.com/office/drawing/2014/main"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Imagen que contiene persona, exterior, hierba, oveja&#10;&#10;Descripción generada automáticamente">
            <a:extLst>
              <a:ext uri="{FF2B5EF4-FFF2-40B4-BE49-F238E27FC236}">
                <a16:creationId xmlns:a16="http://schemas.microsoft.com/office/drawing/2014/main" id="{9D2A9282-EDAB-48A7-A727-68C04F2B88E7}"/>
              </a:ext>
            </a:extLst>
          </p:cNvPr>
          <p:cNvPicPr>
            <a:picLocks noChangeAspect="1"/>
          </p:cNvPicPr>
          <p:nvPr/>
        </p:nvPicPr>
        <p:blipFill rotWithShape="1">
          <a:blip r:embed="rId3"/>
          <a:srcRect l="14598" r="5006" b="-1"/>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448182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3609FF4-8A66-46D7-A5C5-0310A5AA1AD9}"/>
              </a:ext>
            </a:extLst>
          </p:cNvPr>
          <p:cNvPicPr>
            <a:picLocks noChangeAspect="1"/>
          </p:cNvPicPr>
          <p:nvPr/>
        </p:nvPicPr>
        <p:blipFill>
          <a:blip r:embed="rId2"/>
          <a:stretch>
            <a:fillRect/>
          </a:stretch>
        </p:blipFill>
        <p:spPr>
          <a:xfrm>
            <a:off x="1761" y="292770"/>
            <a:ext cx="12195514" cy="8130343"/>
          </a:xfrm>
          <a:prstGeom prst="rect">
            <a:avLst/>
          </a:prstGeom>
        </p:spPr>
      </p:pic>
      <p:graphicFrame>
        <p:nvGraphicFramePr>
          <p:cNvPr id="4" name="Tabla 3">
            <a:extLst>
              <a:ext uri="{FF2B5EF4-FFF2-40B4-BE49-F238E27FC236}">
                <a16:creationId xmlns:a16="http://schemas.microsoft.com/office/drawing/2014/main" id="{1F2F5974-CED6-4081-AED7-FBEFBD2FEEEA}"/>
              </a:ext>
            </a:extLst>
          </p:cNvPr>
          <p:cNvGraphicFramePr>
            <a:graphicFrameLocks noGrp="1"/>
          </p:cNvGraphicFramePr>
          <p:nvPr>
            <p:extLst>
              <p:ext uri="{D42A27DB-BD31-4B8C-83A1-F6EECF244321}">
                <p14:modId xmlns:p14="http://schemas.microsoft.com/office/powerpoint/2010/main" val="1738347061"/>
              </p:ext>
            </p:extLst>
          </p:nvPr>
        </p:nvGraphicFramePr>
        <p:xfrm>
          <a:off x="3518" y="0"/>
          <a:ext cx="6096000" cy="4126865"/>
        </p:xfrm>
        <a:graphic>
          <a:graphicData uri="http://schemas.openxmlformats.org/drawingml/2006/table">
            <a:tbl>
              <a:tblPr firstRow="1" firstCol="1" bandRow="1"/>
              <a:tblGrid>
                <a:gridCol w="3048000">
                  <a:extLst>
                    <a:ext uri="{9D8B030D-6E8A-4147-A177-3AD203B41FA5}">
                      <a16:colId xmlns:a16="http://schemas.microsoft.com/office/drawing/2014/main" val="4178155047"/>
                    </a:ext>
                  </a:extLst>
                </a:gridCol>
                <a:gridCol w="3048000">
                  <a:extLst>
                    <a:ext uri="{9D8B030D-6E8A-4147-A177-3AD203B41FA5}">
                      <a16:colId xmlns:a16="http://schemas.microsoft.com/office/drawing/2014/main" val="1262465218"/>
                    </a:ext>
                  </a:extLst>
                </a:gridCol>
              </a:tblGrid>
              <a:tr h="351790">
                <a:tc gridSpan="2">
                  <a:txBody>
                    <a:bodyPr/>
                    <a:lstStyle/>
                    <a:p>
                      <a:pPr algn="ctr">
                        <a:lnSpc>
                          <a:spcPct val="107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Costo total de la guerra (x 1000 millones) por país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s-ES"/>
                    </a:p>
                  </a:txBody>
                  <a:tcPr/>
                </a:tc>
                <a:extLst>
                  <a:ext uri="{0D108BD9-81ED-4DB2-BD59-A6C34878D82A}">
                    <a16:rowId xmlns:a16="http://schemas.microsoft.com/office/drawing/2014/main" val="1746327539"/>
                  </a:ext>
                </a:extLst>
              </a:tr>
              <a:tr h="266700">
                <a:tc>
                  <a:txBody>
                    <a:bodyPr/>
                    <a:lstStyle/>
                    <a:p>
                      <a:pPr algn="ctr">
                        <a:lnSpc>
                          <a:spcPct val="107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País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7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Total pagado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486486204"/>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Estados Unidos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$ 341.491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9421949"/>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Alemania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$ 270.000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1121339"/>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URSS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$ 192.000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7289613"/>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China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$ 190.000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3986259"/>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Gran Bretaña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$ 120.000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06429754"/>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Canadá</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$ 15.680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1912334"/>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Italia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$ 94.000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4871276"/>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Japón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$ 56.000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3030089"/>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Francia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$ 15.000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80270545"/>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Bélgica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$ 3.250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6917145"/>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Polonia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$ 1.550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8045706"/>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Holanda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dirty="0">
                          <a:effectLst/>
                          <a:latin typeface="Times New Roman" panose="02020603050405020304" pitchFamily="18" charset="0"/>
                          <a:ea typeface="Calibri" panose="020F0502020204030204" pitchFamily="34" charset="0"/>
                          <a:cs typeface="Times New Roman" panose="02020603050405020304" pitchFamily="18" charset="0"/>
                        </a:rPr>
                        <a:t>$ 0.925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88356240"/>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TOTAL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07000"/>
                        </a:lnSpc>
                        <a:spcAft>
                          <a:spcPts val="0"/>
                        </a:spcAft>
                      </a:pPr>
                      <a:r>
                        <a:rPr lang="es-ES" sz="1100" b="1" dirty="0">
                          <a:effectLst/>
                          <a:latin typeface="Times New Roman" panose="02020603050405020304" pitchFamily="18" charset="0"/>
                          <a:ea typeface="Calibri" panose="020F0502020204030204" pitchFamily="34" charset="0"/>
                          <a:cs typeface="Times New Roman" panose="02020603050405020304" pitchFamily="18" charset="0"/>
                        </a:rPr>
                        <a:t>2852,216</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2994955945"/>
                  </a:ext>
                </a:extLst>
              </a:tr>
            </a:tbl>
          </a:graphicData>
        </a:graphic>
      </p:graphicFrame>
      <p:graphicFrame>
        <p:nvGraphicFramePr>
          <p:cNvPr id="5" name="Tabla 4">
            <a:extLst>
              <a:ext uri="{FF2B5EF4-FFF2-40B4-BE49-F238E27FC236}">
                <a16:creationId xmlns:a16="http://schemas.microsoft.com/office/drawing/2014/main" id="{770BC1C3-181D-4F97-9B50-A90BC17F70F3}"/>
              </a:ext>
            </a:extLst>
          </p:cNvPr>
          <p:cNvGraphicFramePr>
            <a:graphicFrameLocks noGrp="1"/>
          </p:cNvGraphicFramePr>
          <p:nvPr>
            <p:extLst>
              <p:ext uri="{D42A27DB-BD31-4B8C-83A1-F6EECF244321}">
                <p14:modId xmlns:p14="http://schemas.microsoft.com/office/powerpoint/2010/main" val="2953270550"/>
              </p:ext>
            </p:extLst>
          </p:nvPr>
        </p:nvGraphicFramePr>
        <p:xfrm>
          <a:off x="6096000" y="0"/>
          <a:ext cx="6096002" cy="2508885"/>
        </p:xfrm>
        <a:graphic>
          <a:graphicData uri="http://schemas.openxmlformats.org/drawingml/2006/table">
            <a:tbl>
              <a:tblPr firstRow="1" firstCol="1" bandRow="1"/>
              <a:tblGrid>
                <a:gridCol w="1486322">
                  <a:extLst>
                    <a:ext uri="{9D8B030D-6E8A-4147-A177-3AD203B41FA5}">
                      <a16:colId xmlns:a16="http://schemas.microsoft.com/office/drawing/2014/main" val="644132141"/>
                    </a:ext>
                  </a:extLst>
                </a:gridCol>
                <a:gridCol w="1588951">
                  <a:extLst>
                    <a:ext uri="{9D8B030D-6E8A-4147-A177-3AD203B41FA5}">
                      <a16:colId xmlns:a16="http://schemas.microsoft.com/office/drawing/2014/main" val="1686507243"/>
                    </a:ext>
                  </a:extLst>
                </a:gridCol>
                <a:gridCol w="1529383">
                  <a:extLst>
                    <a:ext uri="{9D8B030D-6E8A-4147-A177-3AD203B41FA5}">
                      <a16:colId xmlns:a16="http://schemas.microsoft.com/office/drawing/2014/main" val="544607259"/>
                    </a:ext>
                  </a:extLst>
                </a:gridCol>
                <a:gridCol w="1491346">
                  <a:extLst>
                    <a:ext uri="{9D8B030D-6E8A-4147-A177-3AD203B41FA5}">
                      <a16:colId xmlns:a16="http://schemas.microsoft.com/office/drawing/2014/main" val="3174524684"/>
                    </a:ext>
                  </a:extLst>
                </a:gridCol>
              </a:tblGrid>
              <a:tr h="275590">
                <a:tc gridSpan="4">
                  <a:txBody>
                    <a:bodyPr/>
                    <a:lstStyle/>
                    <a:p>
                      <a:pPr algn="ctr">
                        <a:lnSpc>
                          <a:spcPct val="107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Costo de la Guerra por armamento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684899801"/>
                  </a:ext>
                </a:extLst>
              </a:tr>
              <a:tr h="261620">
                <a:tc gridSpan="2">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Los Aliados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s-ES"/>
                    </a:p>
                  </a:txBody>
                  <a:tcPr/>
                </a:tc>
                <a:tc gridSpan="2">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El Eje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s-ES"/>
                    </a:p>
                  </a:txBody>
                  <a:tcPr/>
                </a:tc>
                <a:extLst>
                  <a:ext uri="{0D108BD9-81ED-4DB2-BD59-A6C34878D82A}">
                    <a16:rowId xmlns:a16="http://schemas.microsoft.com/office/drawing/2014/main" val="3227864712"/>
                  </a:ext>
                </a:extLst>
              </a:tr>
              <a:tr h="26352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País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Precio pagado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País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Precio pagado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09886853"/>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Estados Unidos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$ 84.500.000.000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Alemania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$ 68.000.000.000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2410722"/>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Unión Soviética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$ 48.000.000.000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Italia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$ 23.500.000.000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92205733"/>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Gran Bretaña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$ 28.000.000.000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Japón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dirty="0">
                          <a:effectLst/>
                          <a:latin typeface="Times New Roman" panose="02020603050405020304" pitchFamily="18" charset="0"/>
                          <a:ea typeface="Calibri" panose="020F0502020204030204" pitchFamily="34" charset="0"/>
                          <a:cs typeface="Times New Roman" panose="02020603050405020304" pitchFamily="18" charset="0"/>
                        </a:rPr>
                        <a:t>$ 14.000.000.000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7095180"/>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Francia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$ 3.750.000.000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a:lnSpc>
                          <a:spcPct val="107000"/>
                        </a:lnSpc>
                        <a:spcAft>
                          <a:spcPts val="800"/>
                        </a:spcAft>
                      </a:pPr>
                      <a:r>
                        <a:rPr lang="es-ES"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extLst>
                  <a:ext uri="{0D108BD9-81ED-4DB2-BD59-A6C34878D82A}">
                    <a16:rowId xmlns:a16="http://schemas.microsoft.com/office/drawing/2014/main" val="147826475"/>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Bélgica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$ 750.000.000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a:lnSpc>
                          <a:spcPct val="107000"/>
                        </a:lnSpc>
                        <a:spcAft>
                          <a:spcPts val="800"/>
                        </a:spcAft>
                      </a:pPr>
                      <a:r>
                        <a:rPr lang="es-ES"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extLst>
                  <a:ext uri="{0D108BD9-81ED-4DB2-BD59-A6C34878D82A}">
                    <a16:rowId xmlns:a16="http://schemas.microsoft.com/office/drawing/2014/main" val="3344394345"/>
                  </a:ext>
                </a:extLst>
              </a:tr>
              <a:tr h="269875">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Otros Aliados y neutrales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dirty="0">
                          <a:effectLst/>
                          <a:latin typeface="Times New Roman" panose="02020603050405020304" pitchFamily="18" charset="0"/>
                          <a:ea typeface="Calibri" panose="020F0502020204030204" pitchFamily="34" charset="0"/>
                          <a:cs typeface="Times New Roman" panose="02020603050405020304" pitchFamily="18" charset="0"/>
                        </a:rPr>
                        <a:t>$ 250.000.000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a:lnSpc>
                          <a:spcPct val="107000"/>
                        </a:lnSpc>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extLst>
                  <a:ext uri="{0D108BD9-81ED-4DB2-BD59-A6C34878D82A}">
                    <a16:rowId xmlns:a16="http://schemas.microsoft.com/office/drawing/2014/main" val="2480341078"/>
                  </a:ext>
                </a:extLst>
              </a:tr>
            </a:tbl>
          </a:graphicData>
        </a:graphic>
      </p:graphicFrame>
      <p:graphicFrame>
        <p:nvGraphicFramePr>
          <p:cNvPr id="7" name="Tabla 6">
            <a:extLst>
              <a:ext uri="{FF2B5EF4-FFF2-40B4-BE49-F238E27FC236}">
                <a16:creationId xmlns:a16="http://schemas.microsoft.com/office/drawing/2014/main" id="{1EFF1C64-8489-4EE3-B423-53D15F75A279}"/>
              </a:ext>
            </a:extLst>
          </p:cNvPr>
          <p:cNvGraphicFramePr>
            <a:graphicFrameLocks noGrp="1"/>
          </p:cNvGraphicFramePr>
          <p:nvPr>
            <p:extLst>
              <p:ext uri="{D42A27DB-BD31-4B8C-83A1-F6EECF244321}">
                <p14:modId xmlns:p14="http://schemas.microsoft.com/office/powerpoint/2010/main" val="3150460656"/>
              </p:ext>
            </p:extLst>
          </p:nvPr>
        </p:nvGraphicFramePr>
        <p:xfrm>
          <a:off x="3519" y="4139395"/>
          <a:ext cx="6095998" cy="2718605"/>
        </p:xfrm>
        <a:graphic>
          <a:graphicData uri="http://schemas.openxmlformats.org/drawingml/2006/table">
            <a:tbl>
              <a:tblPr firstRow="1" firstCol="1" bandRow="1"/>
              <a:tblGrid>
                <a:gridCol w="1486321">
                  <a:extLst>
                    <a:ext uri="{9D8B030D-6E8A-4147-A177-3AD203B41FA5}">
                      <a16:colId xmlns:a16="http://schemas.microsoft.com/office/drawing/2014/main" val="576254846"/>
                    </a:ext>
                  </a:extLst>
                </a:gridCol>
                <a:gridCol w="1588950">
                  <a:extLst>
                    <a:ext uri="{9D8B030D-6E8A-4147-A177-3AD203B41FA5}">
                      <a16:colId xmlns:a16="http://schemas.microsoft.com/office/drawing/2014/main" val="1831159929"/>
                    </a:ext>
                  </a:extLst>
                </a:gridCol>
                <a:gridCol w="1529382">
                  <a:extLst>
                    <a:ext uri="{9D8B030D-6E8A-4147-A177-3AD203B41FA5}">
                      <a16:colId xmlns:a16="http://schemas.microsoft.com/office/drawing/2014/main" val="2301194636"/>
                    </a:ext>
                  </a:extLst>
                </a:gridCol>
                <a:gridCol w="1491345">
                  <a:extLst>
                    <a:ext uri="{9D8B030D-6E8A-4147-A177-3AD203B41FA5}">
                      <a16:colId xmlns:a16="http://schemas.microsoft.com/office/drawing/2014/main" val="2924753790"/>
                    </a:ext>
                  </a:extLst>
                </a:gridCol>
              </a:tblGrid>
              <a:tr h="309597">
                <a:tc gridSpan="4">
                  <a:txBody>
                    <a:bodyPr/>
                    <a:lstStyle/>
                    <a:p>
                      <a:pPr algn="ctr">
                        <a:lnSpc>
                          <a:spcPct val="107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Soldados movilizados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912657286"/>
                  </a:ext>
                </a:extLst>
              </a:tr>
              <a:tr h="293903">
                <a:tc gridSpan="2">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Los Aliados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s-ES"/>
                    </a:p>
                  </a:txBody>
                  <a:tcPr/>
                </a:tc>
                <a:tc gridSpan="2">
                  <a:txBody>
                    <a:bodyPr/>
                    <a:lstStyle/>
                    <a:p>
                      <a:pPr algn="ctr">
                        <a:lnSpc>
                          <a:spcPct val="107000"/>
                        </a:lnSpc>
                        <a:spcAft>
                          <a:spcPts val="0"/>
                        </a:spcAft>
                      </a:pPr>
                      <a:r>
                        <a:rPr lang="es-ES" sz="1100" b="1" dirty="0">
                          <a:effectLst/>
                          <a:latin typeface="Times New Roman" panose="02020603050405020304" pitchFamily="18" charset="0"/>
                          <a:ea typeface="Calibri" panose="020F0502020204030204" pitchFamily="34" charset="0"/>
                          <a:cs typeface="Times New Roman" panose="02020603050405020304" pitchFamily="18" charset="0"/>
                        </a:rPr>
                        <a:t>El Eje</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s-ES"/>
                    </a:p>
                  </a:txBody>
                  <a:tcPr/>
                </a:tc>
                <a:extLst>
                  <a:ext uri="{0D108BD9-81ED-4DB2-BD59-A6C34878D82A}">
                    <a16:rowId xmlns:a16="http://schemas.microsoft.com/office/drawing/2014/main" val="3181744865"/>
                  </a:ext>
                </a:extLst>
              </a:tr>
              <a:tr h="296043">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País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Cifra de soldados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País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Cifra de soldados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246429628"/>
                  </a:ext>
                </a:extLst>
              </a:tr>
              <a:tr h="303177">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Estados Unidos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12.000.000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Alemania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10.000.000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3167284"/>
                  </a:ext>
                </a:extLst>
              </a:tr>
              <a:tr h="303177">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China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8.000.000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Japón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7.000.000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1726311"/>
                  </a:ext>
                </a:extLst>
              </a:tr>
              <a:tr h="303177">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Francia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5.000.000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Italia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4.500.000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8024319"/>
                  </a:ext>
                </a:extLst>
              </a:tr>
              <a:tr h="303177">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Gran Bretaña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4.750.000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a:lnSpc>
                          <a:spcPct val="107000"/>
                        </a:lnSpc>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s-ES"/>
                    </a:p>
                  </a:txBody>
                  <a:tcPr/>
                </a:tc>
                <a:extLst>
                  <a:ext uri="{0D108BD9-81ED-4DB2-BD59-A6C34878D82A}">
                    <a16:rowId xmlns:a16="http://schemas.microsoft.com/office/drawing/2014/main" val="2797583842"/>
                  </a:ext>
                </a:extLst>
              </a:tr>
              <a:tr h="303177">
                <a:tc>
                  <a:txBody>
                    <a:bodyPr/>
                    <a:lstStyle/>
                    <a:p>
                      <a:pPr algn="ctr">
                        <a:lnSpc>
                          <a:spcPct val="107000"/>
                        </a:lnSpc>
                        <a:spcAft>
                          <a:spcPts val="0"/>
                        </a:spcAft>
                      </a:pPr>
                      <a:r>
                        <a:rPr lang="es-ES" sz="1100" b="1">
                          <a:effectLst/>
                          <a:latin typeface="Times New Roman" panose="02020603050405020304" pitchFamily="18" charset="0"/>
                          <a:ea typeface="Calibri" panose="020F0502020204030204" pitchFamily="34" charset="0"/>
                          <a:cs typeface="Times New Roman" panose="02020603050405020304" pitchFamily="18" charset="0"/>
                        </a:rPr>
                        <a:t>Polonia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a:effectLst/>
                          <a:latin typeface="Times New Roman" panose="02020603050405020304" pitchFamily="18" charset="0"/>
                          <a:ea typeface="Calibri" panose="020F0502020204030204" pitchFamily="34" charset="0"/>
                          <a:cs typeface="Times New Roman" panose="02020603050405020304" pitchFamily="18" charset="0"/>
                        </a:rPr>
                        <a:t>400.000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a:lnSpc>
                          <a:spcPct val="107000"/>
                        </a:lnSpc>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hMerge="1">
                  <a:txBody>
                    <a:bodyPr/>
                    <a:lstStyle/>
                    <a:p>
                      <a:endParaRPr lang="es-ES"/>
                    </a:p>
                  </a:txBody>
                  <a:tcPr/>
                </a:tc>
                <a:extLst>
                  <a:ext uri="{0D108BD9-81ED-4DB2-BD59-A6C34878D82A}">
                    <a16:rowId xmlns:a16="http://schemas.microsoft.com/office/drawing/2014/main" val="2279316448"/>
                  </a:ext>
                </a:extLst>
              </a:tr>
              <a:tr h="303177">
                <a:tc>
                  <a:txBody>
                    <a:bodyPr/>
                    <a:lstStyle/>
                    <a:p>
                      <a:pPr algn="ctr">
                        <a:lnSpc>
                          <a:spcPct val="107000"/>
                        </a:lnSpc>
                        <a:spcAft>
                          <a:spcPts val="0"/>
                        </a:spcAft>
                      </a:pPr>
                      <a:r>
                        <a:rPr lang="es-ES" sz="1100" b="1" dirty="0">
                          <a:effectLst/>
                          <a:latin typeface="Times New Roman" panose="02020603050405020304" pitchFamily="18" charset="0"/>
                          <a:ea typeface="Calibri" panose="020F0502020204030204" pitchFamily="34" charset="0"/>
                          <a:cs typeface="Times New Roman" panose="02020603050405020304" pitchFamily="18" charset="0"/>
                        </a:rPr>
                        <a:t>Bélgica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100" dirty="0">
                          <a:effectLst/>
                          <a:latin typeface="Times New Roman" panose="02020603050405020304" pitchFamily="18" charset="0"/>
                          <a:ea typeface="Calibri" panose="020F0502020204030204" pitchFamily="34" charset="0"/>
                          <a:cs typeface="Times New Roman" panose="02020603050405020304" pitchFamily="18" charset="0"/>
                        </a:rPr>
                        <a:t>70.000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a:lnSpc>
                          <a:spcPct val="107000"/>
                        </a:lnSpc>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hMerge="1">
                  <a:txBody>
                    <a:bodyPr/>
                    <a:lstStyle/>
                    <a:p>
                      <a:endParaRPr lang="es-ES"/>
                    </a:p>
                  </a:txBody>
                  <a:tcPr/>
                </a:tc>
                <a:extLst>
                  <a:ext uri="{0D108BD9-81ED-4DB2-BD59-A6C34878D82A}">
                    <a16:rowId xmlns:a16="http://schemas.microsoft.com/office/drawing/2014/main" val="2069345689"/>
                  </a:ext>
                </a:extLst>
              </a:tr>
            </a:tbl>
          </a:graphicData>
        </a:graphic>
      </p:graphicFrame>
    </p:spTree>
    <p:extLst>
      <p:ext uri="{BB962C8B-B14F-4D97-AF65-F5344CB8AC3E}">
        <p14:creationId xmlns:p14="http://schemas.microsoft.com/office/powerpoint/2010/main" val="1361903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BA1AE-42DF-4472-9B4F-7D6554EA4E72}"/>
              </a:ext>
            </a:extLst>
          </p:cNvPr>
          <p:cNvSpPr>
            <a:spLocks noGrp="1"/>
          </p:cNvSpPr>
          <p:nvPr>
            <p:ph type="title"/>
          </p:nvPr>
        </p:nvSpPr>
        <p:spPr>
          <a:xfrm>
            <a:off x="841248" y="4581128"/>
            <a:ext cx="6766920" cy="648071"/>
          </a:xfrm>
          <a:ln>
            <a:solidFill>
              <a:schemeClr val="tx2">
                <a:lumMod val="10000"/>
              </a:schemeClr>
            </a:solidFill>
          </a:ln>
          <a:scene3d>
            <a:camera prst="orthographicFront"/>
            <a:lightRig rig="threePt" dir="t"/>
          </a:scene3d>
          <a:sp3d>
            <a:bevelT prst="relaxedInset"/>
          </a:sp3d>
        </p:spPr>
        <p:style>
          <a:lnRef idx="0">
            <a:schemeClr val="accent1"/>
          </a:lnRef>
          <a:fillRef idx="3">
            <a:schemeClr val="accent1"/>
          </a:fillRef>
          <a:effectRef idx="3">
            <a:schemeClr val="accent1"/>
          </a:effectRef>
          <a:fontRef idx="minor">
            <a:schemeClr val="lt1"/>
          </a:fontRef>
        </p:style>
        <p:txBody>
          <a:bodyPr>
            <a:normAutofit/>
          </a:bodyPr>
          <a:lstStyle/>
          <a:p>
            <a:pPr algn="ctr"/>
            <a:r>
              <a:rPr lang="es-ES" sz="4000" dirty="0"/>
              <a:t>Consecuencias de la guerra</a:t>
            </a:r>
          </a:p>
        </p:txBody>
      </p:sp>
    </p:spTree>
    <p:extLst>
      <p:ext uri="{BB962C8B-B14F-4D97-AF65-F5344CB8AC3E}">
        <p14:creationId xmlns:p14="http://schemas.microsoft.com/office/powerpoint/2010/main" val="3261221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5F4110-C0FC-4D61-ACD2-A7C950EAE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6141F5E-167E-4B7E-8E13-4E5B7007440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Éxitos y fracasos de la pacificación</a:t>
            </a:r>
          </a:p>
        </p:txBody>
      </p:sp>
      <p:cxnSp>
        <p:nvCxnSpPr>
          <p:cNvPr id="12" name="Straight Connector 11">
            <a:extLst>
              <a:ext uri="{FF2B5EF4-FFF2-40B4-BE49-F238E27FC236}">
                <a16:creationId xmlns:a16="http://schemas.microsoft.com/office/drawing/2014/main" id="{CC94CBDB-A76C-499E-95AB-C0A049E315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Marcador de contenido 3">
            <a:extLst>
              <a:ext uri="{FF2B5EF4-FFF2-40B4-BE49-F238E27FC236}">
                <a16:creationId xmlns:a16="http://schemas.microsoft.com/office/drawing/2014/main" id="{F0394B8A-010A-4C51-BCFF-37B825230A69}"/>
              </a:ext>
            </a:extLst>
          </p:cNvPr>
          <p:cNvPicPr>
            <a:picLocks noGrp="1" noChangeAspect="1"/>
          </p:cNvPicPr>
          <p:nvPr>
            <p:ph idx="1"/>
          </p:nvPr>
        </p:nvPicPr>
        <p:blipFill rotWithShape="1">
          <a:blip r:embed="rId2"/>
          <a:srcRect t="4381" b="5249"/>
          <a:stretch/>
        </p:blipFill>
        <p:spPr>
          <a:xfrm>
            <a:off x="317635" y="321733"/>
            <a:ext cx="4160452" cy="6214534"/>
          </a:xfrm>
          <a:prstGeom prst="rect">
            <a:avLst/>
          </a:prstGeom>
        </p:spPr>
      </p:pic>
      <p:pic>
        <p:nvPicPr>
          <p:cNvPr id="5" name="Imagen 4">
            <a:extLst>
              <a:ext uri="{FF2B5EF4-FFF2-40B4-BE49-F238E27FC236}">
                <a16:creationId xmlns:a16="http://schemas.microsoft.com/office/drawing/2014/main" id="{8BDF8479-800F-49E9-A4DB-29B9E71DAB4E}"/>
              </a:ext>
            </a:extLst>
          </p:cNvPr>
          <p:cNvPicPr>
            <a:picLocks noChangeAspect="1"/>
          </p:cNvPicPr>
          <p:nvPr/>
        </p:nvPicPr>
        <p:blipFill rotWithShape="1">
          <a:blip r:embed="rId3"/>
          <a:srcRect t="6867" r="2" b="15946"/>
          <a:stretch/>
        </p:blipFill>
        <p:spPr>
          <a:xfrm>
            <a:off x="4654296" y="299363"/>
            <a:ext cx="7217085" cy="3008188"/>
          </a:xfrm>
          <a:prstGeom prst="rect">
            <a:avLst/>
          </a:prstGeom>
        </p:spPr>
      </p:pic>
    </p:spTree>
    <p:extLst>
      <p:ext uri="{BB962C8B-B14F-4D97-AF65-F5344CB8AC3E}">
        <p14:creationId xmlns:p14="http://schemas.microsoft.com/office/powerpoint/2010/main" val="3660211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16B7F7-0652-4F11-9C22-A70F0A63DF78}"/>
              </a:ext>
            </a:extLst>
          </p:cNvPr>
          <p:cNvPicPr>
            <a:picLocks noChangeAspect="1"/>
          </p:cNvPicPr>
          <p:nvPr/>
        </p:nvPicPr>
        <p:blipFill rotWithShape="1">
          <a:blip r:embed="rId2"/>
          <a:srcRect t="1045" b="1307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7FCC884-17DF-4EA3-A915-0BA721D4F010}"/>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a:solidFill>
                  <a:schemeClr val="tx1">
                    <a:lumMod val="85000"/>
                    <a:lumOff val="15000"/>
                  </a:schemeClr>
                </a:solidFill>
              </a:rPr>
              <a:t>Cambios territoriales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022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BA1AE-42DF-4472-9B4F-7D6554EA4E72}"/>
              </a:ext>
            </a:extLst>
          </p:cNvPr>
          <p:cNvSpPr>
            <a:spLocks noGrp="1"/>
          </p:cNvSpPr>
          <p:nvPr>
            <p:ph type="title"/>
          </p:nvPr>
        </p:nvSpPr>
        <p:spPr>
          <a:xfrm>
            <a:off x="841248" y="4365104"/>
            <a:ext cx="6766920" cy="864095"/>
          </a:xfrm>
          <a:ln>
            <a:solidFill>
              <a:schemeClr val="tx2">
                <a:lumMod val="10000"/>
              </a:schemeClr>
            </a:solidFill>
          </a:ln>
          <a:scene3d>
            <a:camera prst="orthographicFront"/>
            <a:lightRig rig="threePt" dir="t"/>
          </a:scene3d>
          <a:sp3d>
            <a:bevelT prst="relaxedInset"/>
          </a:sp3d>
        </p:spPr>
        <p:style>
          <a:lnRef idx="0">
            <a:schemeClr val="accent1"/>
          </a:lnRef>
          <a:fillRef idx="3">
            <a:schemeClr val="accent1"/>
          </a:fillRef>
          <a:effectRef idx="3">
            <a:schemeClr val="accent1"/>
          </a:effectRef>
          <a:fontRef idx="minor">
            <a:schemeClr val="lt1"/>
          </a:fontRef>
        </p:style>
        <p:txBody>
          <a:bodyPr>
            <a:normAutofit/>
          </a:bodyPr>
          <a:lstStyle/>
          <a:p>
            <a:pPr algn="ctr"/>
            <a:r>
              <a:rPr lang="es-ES" dirty="0"/>
              <a:t>Causas de la guerra</a:t>
            </a:r>
          </a:p>
        </p:txBody>
      </p:sp>
    </p:spTree>
    <p:extLst>
      <p:ext uri="{BB962C8B-B14F-4D97-AF65-F5344CB8AC3E}">
        <p14:creationId xmlns:p14="http://schemas.microsoft.com/office/powerpoint/2010/main" val="35848846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27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1DE3A98-5654-4D37-9894-455A58A3AFD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600" kern="1200" dirty="0">
                <a:solidFill>
                  <a:srgbClr val="FFFFFF"/>
                </a:solidFill>
                <a:latin typeface="+mj-lt"/>
                <a:ea typeface="+mj-ea"/>
                <a:cs typeface="+mj-cs"/>
              </a:rPr>
              <a:t>Antes de la </a:t>
            </a:r>
            <a:r>
              <a:rPr lang="en-US" sz="3600" kern="1200" dirty="0" err="1">
                <a:solidFill>
                  <a:srgbClr val="FFFFFF"/>
                </a:solidFill>
                <a:latin typeface="+mj-lt"/>
                <a:ea typeface="+mj-ea"/>
                <a:cs typeface="+mj-cs"/>
              </a:rPr>
              <a:t>guerra</a:t>
            </a:r>
            <a:endParaRPr lang="en-US" sz="3600" kern="1200" dirty="0">
              <a:solidFill>
                <a:srgbClr val="FFFFFF"/>
              </a:solidFill>
              <a:latin typeface="+mj-lt"/>
              <a:ea typeface="+mj-ea"/>
              <a:cs typeface="+mj-cs"/>
            </a:endParaRPr>
          </a:p>
        </p:txBody>
      </p:sp>
      <p:pic>
        <p:nvPicPr>
          <p:cNvPr id="4" name="Marcador de contenido 3">
            <a:extLst>
              <a:ext uri="{FF2B5EF4-FFF2-40B4-BE49-F238E27FC236}">
                <a16:creationId xmlns:a16="http://schemas.microsoft.com/office/drawing/2014/main" id="{C9F4CB5A-9106-4BBD-A7EF-38AE271826D8}"/>
              </a:ext>
            </a:extLst>
          </p:cNvPr>
          <p:cNvPicPr>
            <a:picLocks noGrp="1" noChangeAspect="1"/>
          </p:cNvPicPr>
          <p:nvPr>
            <p:ph idx="1"/>
          </p:nvPr>
        </p:nvPicPr>
        <p:blipFill>
          <a:blip r:embed="rId2"/>
          <a:stretch>
            <a:fillRect/>
          </a:stretch>
        </p:blipFill>
        <p:spPr>
          <a:xfrm>
            <a:off x="4714957" y="961812"/>
            <a:ext cx="5835485" cy="4930987"/>
          </a:xfrm>
          <a:prstGeom prst="rect">
            <a:avLst/>
          </a:prstGeom>
        </p:spPr>
      </p:pic>
    </p:spTree>
    <p:extLst>
      <p:ext uri="{BB962C8B-B14F-4D97-AF65-F5344CB8AC3E}">
        <p14:creationId xmlns:p14="http://schemas.microsoft.com/office/powerpoint/2010/main" val="3452300953"/>
      </p:ext>
    </p:extLst>
  </p:cSld>
  <p:clrMapOvr>
    <a:masterClrMapping/>
  </p:clrMapOvr>
  <p:transition spd="slow">
    <p:comb/>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DF0B95-13E9-4E03-8F01-D504688F3A2C}"/>
              </a:ext>
            </a:extLst>
          </p:cNvPr>
          <p:cNvSpPr>
            <a:spLocks noGrp="1"/>
          </p:cNvSpPr>
          <p:nvPr>
            <p:ph type="title"/>
          </p:nvPr>
        </p:nvSpPr>
        <p:spPr>
          <a:xfrm>
            <a:off x="556532" y="643467"/>
            <a:ext cx="11210925" cy="744836"/>
          </a:xfrm>
          <a:prstGeom prst="ellipse">
            <a:avLst/>
          </a:prstGeom>
        </p:spPr>
        <p:txBody>
          <a:bodyPr vert="horz" lIns="91440" tIns="45720" rIns="91440" bIns="45720" rtlCol="0" anchor="ctr">
            <a:normAutofit/>
          </a:bodyPr>
          <a:lstStyle/>
          <a:p>
            <a:pPr algn="ctr"/>
            <a:r>
              <a:rPr lang="en-US" sz="3000" kern="1200">
                <a:solidFill>
                  <a:schemeClr val="bg1"/>
                </a:solidFill>
                <a:latin typeface="+mj-lt"/>
                <a:ea typeface="+mj-ea"/>
                <a:cs typeface="+mj-cs"/>
              </a:rPr>
              <a:t>Después de la guerra</a:t>
            </a:r>
          </a:p>
        </p:txBody>
      </p:sp>
      <p:pic>
        <p:nvPicPr>
          <p:cNvPr id="7" name="Marcador de contenido 3">
            <a:extLst>
              <a:ext uri="{FF2B5EF4-FFF2-40B4-BE49-F238E27FC236}">
                <a16:creationId xmlns:a16="http://schemas.microsoft.com/office/drawing/2014/main" id="{595025EE-7C71-4243-81A1-E05D4C9EBE5F}"/>
              </a:ext>
            </a:extLst>
          </p:cNvPr>
          <p:cNvPicPr>
            <a:picLocks noChangeAspect="1"/>
          </p:cNvPicPr>
          <p:nvPr/>
        </p:nvPicPr>
        <p:blipFill rotWithShape="1">
          <a:blip r:embed="rId2"/>
          <a:srcRect t="2" r="156" b="-3"/>
          <a:stretch/>
        </p:blipFill>
        <p:spPr>
          <a:xfrm>
            <a:off x="844100" y="1787613"/>
            <a:ext cx="10635787" cy="4394199"/>
          </a:xfrm>
          <a:prstGeom prst="rect">
            <a:avLst/>
          </a:prstGeom>
        </p:spPr>
      </p:pic>
    </p:spTree>
    <p:extLst>
      <p:ext uri="{BB962C8B-B14F-4D97-AF65-F5344CB8AC3E}">
        <p14:creationId xmlns:p14="http://schemas.microsoft.com/office/powerpoint/2010/main" val="420650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766DF5-C87E-41E7-8C13-58E1718F4207}"/>
              </a:ext>
            </a:extLst>
          </p:cNvPr>
          <p:cNvPicPr>
            <a:picLocks noChangeAspect="1"/>
          </p:cNvPicPr>
          <p:nvPr/>
        </p:nvPicPr>
        <p:blipFill rotWithShape="1">
          <a:blip r:embed="rId2"/>
          <a:srcRect t="785" r="1" b="1"/>
          <a:stretch/>
        </p:blipFill>
        <p:spPr>
          <a:xfrm>
            <a:off x="4943872" y="-478"/>
            <a:ext cx="7373112" cy="6857999"/>
          </a:xfrm>
          <a:prstGeom prst="rect">
            <a:avLst/>
          </a:prstGeom>
        </p:spPr>
      </p:pic>
      <p:sp>
        <p:nvSpPr>
          <p:cNvPr id="9"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116A9C0-CB73-4995-88C8-997E422D4EAD}"/>
              </a:ext>
            </a:extLst>
          </p:cNvPr>
          <p:cNvSpPr>
            <a:spLocks noGrp="1"/>
          </p:cNvSpPr>
          <p:nvPr>
            <p:ph type="ctrTitle"/>
          </p:nvPr>
        </p:nvSpPr>
        <p:spPr>
          <a:xfrm>
            <a:off x="804672" y="2600324"/>
            <a:ext cx="5058370" cy="3320973"/>
          </a:xfrm>
        </p:spPr>
        <p:txBody>
          <a:bodyPr anchor="t">
            <a:normAutofit/>
          </a:bodyPr>
          <a:lstStyle/>
          <a:p>
            <a:pPr algn="l"/>
            <a:r>
              <a:rPr lang="es-ES" b="1" dirty="0"/>
              <a:t>Repercusiones políticas</a:t>
            </a:r>
          </a:p>
        </p:txBody>
      </p:sp>
    </p:spTree>
    <p:extLst>
      <p:ext uri="{BB962C8B-B14F-4D97-AF65-F5344CB8AC3E}">
        <p14:creationId xmlns:p14="http://schemas.microsoft.com/office/powerpoint/2010/main" val="2775826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4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0A869589-3C47-4CFF-84AC-D949EFAEBE34}"/>
              </a:ext>
            </a:extLst>
          </p:cNvPr>
          <p:cNvPicPr>
            <a:picLocks noGrp="1" noChangeAspect="1"/>
          </p:cNvPicPr>
          <p:nvPr>
            <p:ph idx="1"/>
          </p:nvPr>
        </p:nvPicPr>
        <p:blipFill>
          <a:blip r:embed="rId2"/>
          <a:stretch>
            <a:fillRect/>
          </a:stretch>
        </p:blipFill>
        <p:spPr>
          <a:xfrm>
            <a:off x="3387069" y="643467"/>
            <a:ext cx="5417861" cy="5571066"/>
          </a:xfrm>
          <a:prstGeom prst="rect">
            <a:avLst/>
          </a:prstGeom>
        </p:spPr>
      </p:pic>
    </p:spTree>
    <p:extLst>
      <p:ext uri="{BB962C8B-B14F-4D97-AF65-F5344CB8AC3E}">
        <p14:creationId xmlns:p14="http://schemas.microsoft.com/office/powerpoint/2010/main" val="102510304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107C524D-61BE-468C-A859-1222F9507052}"/>
              </a:ext>
            </a:extLst>
          </p:cNvPr>
          <p:cNvSpPr>
            <a:spLocks noGrp="1"/>
          </p:cNvSpPr>
          <p:nvPr>
            <p:ph type="title"/>
          </p:nvPr>
        </p:nvSpPr>
        <p:spPr>
          <a:xfrm>
            <a:off x="524256" y="4767072"/>
            <a:ext cx="6594189" cy="1625210"/>
          </a:xfrm>
        </p:spPr>
        <p:txBody>
          <a:bodyPr>
            <a:normAutofit/>
          </a:bodyPr>
          <a:lstStyle/>
          <a:p>
            <a:pPr algn="r"/>
            <a:r>
              <a:rPr lang="es-ES">
                <a:solidFill>
                  <a:srgbClr val="FFFFFF"/>
                </a:solidFill>
              </a:rPr>
              <a:t>Impacto económico</a:t>
            </a:r>
          </a:p>
        </p:txBody>
      </p:sp>
      <p:pic>
        <p:nvPicPr>
          <p:cNvPr id="4" name="Imagen 3">
            <a:extLst>
              <a:ext uri="{FF2B5EF4-FFF2-40B4-BE49-F238E27FC236}">
                <a16:creationId xmlns:a16="http://schemas.microsoft.com/office/drawing/2014/main" id="{1320D943-C5F6-4A70-B8F7-6F20A84D4936}"/>
              </a:ext>
            </a:extLst>
          </p:cNvPr>
          <p:cNvPicPr>
            <a:picLocks noChangeAspect="1"/>
          </p:cNvPicPr>
          <p:nvPr/>
        </p:nvPicPr>
        <p:blipFill rotWithShape="1">
          <a:blip r:embed="rId2"/>
          <a:srcRect t="3611" r="1" b="12660"/>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2A221962-E97E-4569-96E3-134367913D77}"/>
              </a:ext>
            </a:extLst>
          </p:cNvPr>
          <p:cNvSpPr>
            <a:spLocks noGrp="1"/>
          </p:cNvSpPr>
          <p:nvPr>
            <p:ph idx="1"/>
          </p:nvPr>
        </p:nvSpPr>
        <p:spPr>
          <a:xfrm>
            <a:off x="8029319" y="917725"/>
            <a:ext cx="3424739" cy="4852362"/>
          </a:xfrm>
        </p:spPr>
        <p:txBody>
          <a:bodyPr anchor="ctr">
            <a:normAutofit/>
          </a:bodyPr>
          <a:lstStyle/>
          <a:p>
            <a:pPr marL="0" indent="0">
              <a:buNone/>
            </a:pPr>
            <a:r>
              <a:rPr lang="es-ES" sz="2000">
                <a:solidFill>
                  <a:srgbClr val="FFFFFF"/>
                </a:solidFill>
              </a:rPr>
              <a:t>Europa quedó devastada:</a:t>
            </a:r>
          </a:p>
          <a:p>
            <a:r>
              <a:rPr lang="es-ES" sz="2000">
                <a:solidFill>
                  <a:srgbClr val="FFFFFF"/>
                </a:solidFill>
              </a:rPr>
              <a:t>Ciudades</a:t>
            </a:r>
          </a:p>
          <a:p>
            <a:r>
              <a:rPr lang="es-ES" sz="2000">
                <a:solidFill>
                  <a:srgbClr val="FFFFFF"/>
                </a:solidFill>
              </a:rPr>
              <a:t>Industrias </a:t>
            </a:r>
          </a:p>
          <a:p>
            <a:r>
              <a:rPr lang="es-ES" sz="2000">
                <a:solidFill>
                  <a:srgbClr val="FFFFFF"/>
                </a:solidFill>
              </a:rPr>
              <a:t>Nudos ferroviarios y carreteras</a:t>
            </a:r>
          </a:p>
          <a:p>
            <a:pPr marL="0" indent="0">
              <a:buNone/>
            </a:pPr>
            <a:endParaRPr lang="es-ES" sz="2000">
              <a:solidFill>
                <a:srgbClr val="FFFFFF"/>
              </a:solidFill>
            </a:endParaRPr>
          </a:p>
          <a:p>
            <a:pPr marL="0" indent="0">
              <a:buNone/>
            </a:pPr>
            <a:r>
              <a:rPr lang="es-ES" sz="2000">
                <a:solidFill>
                  <a:srgbClr val="FFFFFF"/>
                </a:solidFill>
              </a:rPr>
              <a:t>La industria bélica se fortaleció en detrimento de la de bienes de consumo. El sector servicios se resintió igualmente.</a:t>
            </a:r>
          </a:p>
          <a:p>
            <a:pPr marL="0" indent="0">
              <a:buNone/>
            </a:pPr>
            <a:endParaRPr lang="es-ES" sz="2000">
              <a:solidFill>
                <a:srgbClr val="FFFFFF"/>
              </a:solidFill>
            </a:endParaRPr>
          </a:p>
          <a:p>
            <a:pPr marL="0" indent="0">
              <a:buNone/>
            </a:pPr>
            <a:r>
              <a:rPr lang="es-ES" sz="2000">
                <a:solidFill>
                  <a:srgbClr val="FFFFFF"/>
                </a:solidFill>
              </a:rPr>
              <a:t>La economía estadounidense salió reforzada y experimentó un espectacular auge.</a:t>
            </a:r>
          </a:p>
        </p:txBody>
      </p:sp>
    </p:spTree>
    <p:extLst>
      <p:ext uri="{BB962C8B-B14F-4D97-AF65-F5344CB8AC3E}">
        <p14:creationId xmlns:p14="http://schemas.microsoft.com/office/powerpoint/2010/main" val="2264402675"/>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0">
            <a:extLst>
              <a:ext uri="{FF2B5EF4-FFF2-40B4-BE49-F238E27FC236}">
                <a16:creationId xmlns:a16="http://schemas.microsoft.com/office/drawing/2014/main" id="{F60FCA6E-0894-46CD-BD49-5955A51E00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78C6E4B-A1F1-4B6C-97EC-BE997495D6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ítulo 1">
            <a:extLst>
              <a:ext uri="{FF2B5EF4-FFF2-40B4-BE49-F238E27FC236}">
                <a16:creationId xmlns:a16="http://schemas.microsoft.com/office/drawing/2014/main" id="{57A91A2C-B598-4BAB-B594-6C81452B33F8}"/>
              </a:ext>
            </a:extLst>
          </p:cNvPr>
          <p:cNvSpPr>
            <a:spLocks noGrp="1"/>
          </p:cNvSpPr>
          <p:nvPr>
            <p:ph type="title"/>
          </p:nvPr>
        </p:nvSpPr>
        <p:spPr>
          <a:xfrm>
            <a:off x="950121" y="5529884"/>
            <a:ext cx="5693783" cy="1096331"/>
          </a:xfrm>
        </p:spPr>
        <p:txBody>
          <a:bodyPr vert="horz" lIns="91440" tIns="45720" rIns="91440" bIns="45720" rtlCol="0" anchor="ctr">
            <a:normAutofit/>
          </a:bodyPr>
          <a:lstStyle/>
          <a:p>
            <a:r>
              <a:rPr lang="en-US" sz="3700" kern="1200">
                <a:solidFill>
                  <a:srgbClr val="303030"/>
                </a:solidFill>
                <a:latin typeface="+mj-lt"/>
                <a:ea typeface="+mj-ea"/>
                <a:cs typeface="+mj-cs"/>
              </a:rPr>
              <a:t>Impacto social y demográfico</a:t>
            </a:r>
          </a:p>
        </p:txBody>
      </p:sp>
      <p:sp>
        <p:nvSpPr>
          <p:cNvPr id="6" name="CuadroTexto 5">
            <a:extLst>
              <a:ext uri="{FF2B5EF4-FFF2-40B4-BE49-F238E27FC236}">
                <a16:creationId xmlns:a16="http://schemas.microsoft.com/office/drawing/2014/main" id="{98947AF6-64E0-4174-8A1E-AD69DD5B2ADF}"/>
              </a:ext>
            </a:extLst>
          </p:cNvPr>
          <p:cNvSpPr txBox="1"/>
          <p:nvPr/>
        </p:nvSpPr>
        <p:spPr>
          <a:xfrm>
            <a:off x="7534655" y="965199"/>
            <a:ext cx="4008101" cy="4020458"/>
          </a:xfrm>
          <a:prstGeom prst="rect">
            <a:avLst/>
          </a:prstGeom>
        </p:spPr>
        <p:txBody>
          <a:bodyPr vert="horz" lIns="91440" tIns="45720" rIns="91440" bIns="45720" rtlCol="0" anchor="ctr">
            <a:normAutofit/>
          </a:bodyPr>
          <a:lstStyle/>
          <a:p>
            <a:pPr>
              <a:lnSpc>
                <a:spcPct val="90000"/>
              </a:lnSpc>
              <a:spcAft>
                <a:spcPts val="600"/>
              </a:spcAft>
            </a:pPr>
            <a:r>
              <a:rPr lang="en-US" sz="2000" dirty="0"/>
              <a:t>30 </a:t>
            </a:r>
            <a:r>
              <a:rPr lang="en-US" sz="2000" dirty="0" err="1"/>
              <a:t>millones</a:t>
            </a:r>
            <a:r>
              <a:rPr lang="en-US" sz="2000" dirty="0"/>
              <a:t> de </a:t>
            </a:r>
            <a:r>
              <a:rPr lang="en-US" sz="2000" dirty="0" err="1"/>
              <a:t>europeos</a:t>
            </a:r>
            <a:r>
              <a:rPr lang="en-US" sz="2000" dirty="0"/>
              <a:t> </a:t>
            </a:r>
            <a:r>
              <a:rPr lang="en-US" sz="2000" dirty="0" err="1"/>
              <a:t>tuvieron</a:t>
            </a:r>
            <a:r>
              <a:rPr lang="en-US" sz="2000" dirty="0"/>
              <a:t> que </a:t>
            </a:r>
            <a:r>
              <a:rPr lang="en-US" sz="2000" dirty="0" err="1"/>
              <a:t>abandonar</a:t>
            </a:r>
            <a:r>
              <a:rPr lang="en-US" sz="2000" dirty="0"/>
              <a:t> </a:t>
            </a:r>
            <a:r>
              <a:rPr lang="en-US" sz="2000" dirty="0" err="1"/>
              <a:t>su</a:t>
            </a:r>
            <a:r>
              <a:rPr lang="en-US" sz="2000" dirty="0"/>
              <a:t> </a:t>
            </a:r>
            <a:r>
              <a:rPr lang="en-US" sz="2000" dirty="0" err="1"/>
              <a:t>lugar</a:t>
            </a:r>
            <a:r>
              <a:rPr lang="en-US" sz="2000" dirty="0"/>
              <a:t> de </a:t>
            </a:r>
            <a:r>
              <a:rPr lang="en-US" sz="2000" dirty="0" err="1"/>
              <a:t>origen</a:t>
            </a:r>
            <a:r>
              <a:rPr lang="en-US" sz="2000" dirty="0"/>
              <a:t>.</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err="1"/>
              <a:t>En</a:t>
            </a:r>
            <a:r>
              <a:rPr lang="en-US" sz="2000" dirty="0"/>
              <a:t> Asia, </a:t>
            </a:r>
            <a:r>
              <a:rPr lang="en-US" sz="2000" dirty="0" err="1"/>
              <a:t>cerca</a:t>
            </a:r>
            <a:r>
              <a:rPr lang="en-US" sz="2000" dirty="0"/>
              <a:t> de 7 </a:t>
            </a:r>
            <a:r>
              <a:rPr lang="en-US" sz="2000" dirty="0" err="1"/>
              <a:t>millones</a:t>
            </a:r>
            <a:r>
              <a:rPr lang="en-US" sz="2000" dirty="0"/>
              <a:t> de </a:t>
            </a:r>
            <a:r>
              <a:rPr lang="en-US" sz="2000" dirty="0" err="1"/>
              <a:t>japoneses</a:t>
            </a:r>
            <a:r>
              <a:rPr lang="en-US" sz="2000" dirty="0"/>
              <a:t> </a:t>
            </a:r>
            <a:r>
              <a:rPr lang="en-US" sz="2000" dirty="0" err="1"/>
              <a:t>fueron</a:t>
            </a:r>
            <a:r>
              <a:rPr lang="en-US" sz="2000" dirty="0"/>
              <a:t> </a:t>
            </a:r>
            <a:r>
              <a:rPr lang="en-US" sz="2000" dirty="0" err="1"/>
              <a:t>repatriados</a:t>
            </a:r>
            <a:r>
              <a:rPr lang="en-US" sz="2000" dirty="0"/>
              <a:t> </a:t>
            </a:r>
            <a:r>
              <a:rPr lang="en-US" sz="2000" dirty="0" err="1"/>
              <a:t>desde</a:t>
            </a:r>
            <a:r>
              <a:rPr lang="en-US" sz="2000" dirty="0"/>
              <a:t> </a:t>
            </a:r>
            <a:r>
              <a:rPr lang="en-US" sz="2000" dirty="0" err="1"/>
              <a:t>Corea</a:t>
            </a:r>
            <a:r>
              <a:rPr lang="en-US" sz="2000" dirty="0"/>
              <a:t> y Manchuria </a:t>
            </a:r>
            <a:r>
              <a:rPr lang="en-US" sz="2000" dirty="0" err="1"/>
              <a:t>hacia</a:t>
            </a:r>
            <a:r>
              <a:rPr lang="en-US" sz="2000" dirty="0"/>
              <a:t> el </a:t>
            </a:r>
            <a:r>
              <a:rPr lang="en-US" sz="2000" dirty="0" err="1"/>
              <a:t>archipiélago</a:t>
            </a:r>
            <a:endParaRPr lang="en-US" sz="2000" dirty="0"/>
          </a:p>
        </p:txBody>
      </p:sp>
      <p:graphicFrame>
        <p:nvGraphicFramePr>
          <p:cNvPr id="5" name="Tabla 4">
            <a:extLst>
              <a:ext uri="{FF2B5EF4-FFF2-40B4-BE49-F238E27FC236}">
                <a16:creationId xmlns:a16="http://schemas.microsoft.com/office/drawing/2014/main" id="{5D3B1DC6-5434-4DDE-B409-3FF48230881B}"/>
              </a:ext>
            </a:extLst>
          </p:cNvPr>
          <p:cNvGraphicFramePr>
            <a:graphicFrameLocks noGrp="1"/>
          </p:cNvGraphicFramePr>
          <p:nvPr>
            <p:extLst>
              <p:ext uri="{D42A27DB-BD31-4B8C-83A1-F6EECF244321}">
                <p14:modId xmlns:p14="http://schemas.microsoft.com/office/powerpoint/2010/main" val="1311955179"/>
              </p:ext>
            </p:extLst>
          </p:nvPr>
        </p:nvGraphicFramePr>
        <p:xfrm>
          <a:off x="950121" y="1046659"/>
          <a:ext cx="5941071" cy="3826155"/>
        </p:xfrm>
        <a:graphic>
          <a:graphicData uri="http://schemas.openxmlformats.org/drawingml/2006/table">
            <a:tbl>
              <a:tblPr firstRow="1" firstCol="1" bandRow="1">
                <a:tableStyleId>{8799B23B-EC83-4686-B30A-512413B5E67A}</a:tableStyleId>
              </a:tblPr>
              <a:tblGrid>
                <a:gridCol w="1591902">
                  <a:extLst>
                    <a:ext uri="{9D8B030D-6E8A-4147-A177-3AD203B41FA5}">
                      <a16:colId xmlns:a16="http://schemas.microsoft.com/office/drawing/2014/main" val="3881959094"/>
                    </a:ext>
                  </a:extLst>
                </a:gridCol>
                <a:gridCol w="1449723">
                  <a:extLst>
                    <a:ext uri="{9D8B030D-6E8A-4147-A177-3AD203B41FA5}">
                      <a16:colId xmlns:a16="http://schemas.microsoft.com/office/drawing/2014/main" val="4150306368"/>
                    </a:ext>
                  </a:extLst>
                </a:gridCol>
                <a:gridCol w="1449723">
                  <a:extLst>
                    <a:ext uri="{9D8B030D-6E8A-4147-A177-3AD203B41FA5}">
                      <a16:colId xmlns:a16="http://schemas.microsoft.com/office/drawing/2014/main" val="3194588503"/>
                    </a:ext>
                  </a:extLst>
                </a:gridCol>
                <a:gridCol w="1449723">
                  <a:extLst>
                    <a:ext uri="{9D8B030D-6E8A-4147-A177-3AD203B41FA5}">
                      <a16:colId xmlns:a16="http://schemas.microsoft.com/office/drawing/2014/main" val="2713144302"/>
                    </a:ext>
                  </a:extLst>
                </a:gridCol>
              </a:tblGrid>
              <a:tr h="255077">
                <a:tc>
                  <a:txBody>
                    <a:bodyPr/>
                    <a:lstStyle/>
                    <a:p>
                      <a:pPr algn="ctr">
                        <a:lnSpc>
                          <a:spcPct val="107000"/>
                        </a:lnSpc>
                        <a:spcAft>
                          <a:spcPts val="0"/>
                        </a:spcAft>
                      </a:pPr>
                      <a:r>
                        <a:rPr lang="es-ES" sz="1300">
                          <a:effectLst/>
                        </a:rPr>
                        <a:t>País</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Militares</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Civiles</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Total</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07408937"/>
                  </a:ext>
                </a:extLst>
              </a:tr>
              <a:tr h="255077">
                <a:tc>
                  <a:txBody>
                    <a:bodyPr/>
                    <a:lstStyle/>
                    <a:p>
                      <a:pPr algn="ctr">
                        <a:lnSpc>
                          <a:spcPct val="107000"/>
                        </a:lnSpc>
                        <a:spcAft>
                          <a:spcPts val="0"/>
                        </a:spcAft>
                      </a:pPr>
                      <a:r>
                        <a:rPr lang="es-ES" sz="1300">
                          <a:effectLst/>
                        </a:rPr>
                        <a:t>URRS</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12.000.000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17.000.000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29.000.000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36580587"/>
                  </a:ext>
                </a:extLst>
              </a:tr>
              <a:tr h="255077">
                <a:tc>
                  <a:txBody>
                    <a:bodyPr/>
                    <a:lstStyle/>
                    <a:p>
                      <a:pPr algn="ctr">
                        <a:lnSpc>
                          <a:spcPct val="107000"/>
                        </a:lnSpc>
                        <a:spcAft>
                          <a:spcPts val="0"/>
                        </a:spcAft>
                      </a:pPr>
                      <a:r>
                        <a:rPr lang="es-ES" sz="1300">
                          <a:effectLst/>
                        </a:rPr>
                        <a:t>Polonia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597.000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5.860.000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6.270.000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39280566"/>
                  </a:ext>
                </a:extLst>
              </a:tr>
              <a:tr h="255077">
                <a:tc>
                  <a:txBody>
                    <a:bodyPr/>
                    <a:lstStyle/>
                    <a:p>
                      <a:pPr algn="ctr">
                        <a:lnSpc>
                          <a:spcPct val="107000"/>
                        </a:lnSpc>
                        <a:spcAft>
                          <a:spcPts val="0"/>
                        </a:spcAft>
                      </a:pPr>
                      <a:r>
                        <a:rPr lang="es-ES" sz="1300">
                          <a:effectLst/>
                        </a:rPr>
                        <a:t>Alemania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3.250.000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2.440.000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5.690.000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38417032"/>
                  </a:ext>
                </a:extLst>
              </a:tr>
              <a:tr h="255077">
                <a:tc>
                  <a:txBody>
                    <a:bodyPr/>
                    <a:lstStyle/>
                    <a:p>
                      <a:pPr algn="ctr">
                        <a:lnSpc>
                          <a:spcPct val="107000"/>
                        </a:lnSpc>
                        <a:spcAft>
                          <a:spcPts val="0"/>
                        </a:spcAft>
                      </a:pPr>
                      <a:r>
                        <a:rPr lang="es-ES" sz="1300">
                          <a:effectLst/>
                        </a:rPr>
                        <a:t>Yugoslavia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305.000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1.350.000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1.660.000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44630315"/>
                  </a:ext>
                </a:extLst>
              </a:tr>
              <a:tr h="255077">
                <a:tc>
                  <a:txBody>
                    <a:bodyPr/>
                    <a:lstStyle/>
                    <a:p>
                      <a:pPr algn="ctr">
                        <a:lnSpc>
                          <a:spcPct val="107000"/>
                        </a:lnSpc>
                        <a:spcAft>
                          <a:spcPts val="0"/>
                        </a:spcAft>
                      </a:pPr>
                      <a:r>
                        <a:rPr lang="es-ES" sz="1300">
                          <a:effectLst/>
                        </a:rPr>
                        <a:t>Rumania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450.000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465.000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915.000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77125860"/>
                  </a:ext>
                </a:extLst>
              </a:tr>
              <a:tr h="255077">
                <a:tc>
                  <a:txBody>
                    <a:bodyPr/>
                    <a:lstStyle/>
                    <a:p>
                      <a:pPr algn="ctr">
                        <a:lnSpc>
                          <a:spcPct val="107000"/>
                        </a:lnSpc>
                        <a:spcAft>
                          <a:spcPts val="0"/>
                        </a:spcAft>
                      </a:pPr>
                      <a:r>
                        <a:rPr lang="es-ES" sz="1300">
                          <a:effectLst/>
                        </a:rPr>
                        <a:t>Hungría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200.000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600.000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800.000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21981537"/>
                  </a:ext>
                </a:extLst>
              </a:tr>
              <a:tr h="255077">
                <a:tc>
                  <a:txBody>
                    <a:bodyPr/>
                    <a:lstStyle/>
                    <a:p>
                      <a:pPr algn="ctr">
                        <a:lnSpc>
                          <a:spcPct val="107000"/>
                        </a:lnSpc>
                        <a:spcAft>
                          <a:spcPts val="0"/>
                        </a:spcAft>
                      </a:pPr>
                      <a:r>
                        <a:rPr lang="es-ES" sz="1300">
                          <a:effectLst/>
                        </a:rPr>
                        <a:t>Francia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245.000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350.000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595.000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33411930"/>
                  </a:ext>
                </a:extLst>
              </a:tr>
              <a:tr h="255077">
                <a:tc>
                  <a:txBody>
                    <a:bodyPr/>
                    <a:lstStyle/>
                    <a:p>
                      <a:pPr algn="ctr">
                        <a:lnSpc>
                          <a:spcPct val="107000"/>
                        </a:lnSpc>
                        <a:spcAft>
                          <a:spcPts val="0"/>
                        </a:spcAft>
                      </a:pPr>
                      <a:r>
                        <a:rPr lang="es-ES" sz="1300">
                          <a:effectLst/>
                        </a:rPr>
                        <a:t>Italia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380.000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153.000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533.000 </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92411276"/>
                  </a:ext>
                </a:extLst>
              </a:tr>
              <a:tr h="255077">
                <a:tc>
                  <a:txBody>
                    <a:bodyPr/>
                    <a:lstStyle/>
                    <a:p>
                      <a:pPr algn="ctr">
                        <a:lnSpc>
                          <a:spcPct val="107000"/>
                        </a:lnSpc>
                        <a:spcAft>
                          <a:spcPts val="0"/>
                        </a:spcAft>
                      </a:pPr>
                      <a:r>
                        <a:rPr lang="es-ES" sz="1300">
                          <a:effectLst/>
                        </a:rPr>
                        <a:t>Reino Unido</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403.000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92.700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495.000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22050219"/>
                  </a:ext>
                </a:extLst>
              </a:tr>
              <a:tr h="255077">
                <a:tc>
                  <a:txBody>
                    <a:bodyPr/>
                    <a:lstStyle/>
                    <a:p>
                      <a:pPr algn="ctr">
                        <a:lnSpc>
                          <a:spcPct val="107000"/>
                        </a:lnSpc>
                        <a:spcAft>
                          <a:spcPts val="0"/>
                        </a:spcAft>
                      </a:pPr>
                      <a:r>
                        <a:rPr lang="es-ES" sz="1300">
                          <a:effectLst/>
                        </a:rPr>
                        <a:t>EEUU</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407.000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6.000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413.000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37685614"/>
                  </a:ext>
                </a:extLst>
              </a:tr>
              <a:tr h="255077">
                <a:tc>
                  <a:txBody>
                    <a:bodyPr/>
                    <a:lstStyle/>
                    <a:p>
                      <a:pPr algn="ctr">
                        <a:lnSpc>
                          <a:spcPct val="107000"/>
                        </a:lnSpc>
                        <a:spcAft>
                          <a:spcPts val="0"/>
                        </a:spcAft>
                      </a:pPr>
                      <a:r>
                        <a:rPr lang="es-ES" sz="1300">
                          <a:effectLst/>
                        </a:rPr>
                        <a:t>Checoslovaquia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7.000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315.000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322.000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1476003"/>
                  </a:ext>
                </a:extLst>
              </a:tr>
              <a:tr h="255077">
                <a:tc>
                  <a:txBody>
                    <a:bodyPr/>
                    <a:lstStyle/>
                    <a:p>
                      <a:pPr algn="ctr">
                        <a:lnSpc>
                          <a:spcPct val="107000"/>
                        </a:lnSpc>
                        <a:spcAft>
                          <a:spcPts val="0"/>
                        </a:spcAft>
                      </a:pPr>
                      <a:r>
                        <a:rPr lang="es-ES" sz="1300">
                          <a:effectLst/>
                        </a:rPr>
                        <a:t>Países Bajos</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13.700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236.000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249.000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91800476"/>
                  </a:ext>
                </a:extLst>
              </a:tr>
              <a:tr h="255077">
                <a:tc>
                  <a:txBody>
                    <a:bodyPr/>
                    <a:lstStyle/>
                    <a:p>
                      <a:pPr algn="ctr">
                        <a:lnSpc>
                          <a:spcPct val="107000"/>
                        </a:lnSpc>
                        <a:spcAft>
                          <a:spcPts val="0"/>
                        </a:spcAft>
                      </a:pPr>
                      <a:r>
                        <a:rPr lang="es-ES" sz="1300">
                          <a:effectLst/>
                        </a:rPr>
                        <a:t>Grecia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19.000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140.000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159.000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57059610"/>
                  </a:ext>
                </a:extLst>
              </a:tr>
              <a:tr h="255077">
                <a:tc>
                  <a:txBody>
                    <a:bodyPr/>
                    <a:lstStyle/>
                    <a:p>
                      <a:pPr algn="ctr">
                        <a:lnSpc>
                          <a:spcPct val="107000"/>
                        </a:lnSpc>
                        <a:spcAft>
                          <a:spcPts val="0"/>
                        </a:spcAft>
                      </a:pPr>
                      <a:r>
                        <a:rPr lang="es-ES" sz="1300">
                          <a:effectLst/>
                        </a:rPr>
                        <a:t>Bélgica</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76.000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a:effectLst/>
                        </a:rPr>
                        <a:t>23.000</a:t>
                      </a:r>
                      <a:endParaRPr lang="es-ES" sz="1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s-ES" sz="1300" dirty="0">
                          <a:effectLst/>
                        </a:rPr>
                        <a:t>99.000</a:t>
                      </a:r>
                      <a:endParaRPr lang="es-E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03271300"/>
                  </a:ext>
                </a:extLst>
              </a:tr>
            </a:tbl>
          </a:graphicData>
        </a:graphic>
      </p:graphicFrame>
    </p:spTree>
    <p:extLst>
      <p:ext uri="{BB962C8B-B14F-4D97-AF65-F5344CB8AC3E}">
        <p14:creationId xmlns:p14="http://schemas.microsoft.com/office/powerpoint/2010/main" val="70229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EEA2C-9A95-4A55-A0F7-8CD05778725C}"/>
              </a:ext>
            </a:extLst>
          </p:cNvPr>
          <p:cNvSpPr>
            <a:spLocks noGrp="1"/>
          </p:cNvSpPr>
          <p:nvPr>
            <p:ph type="title"/>
          </p:nvPr>
        </p:nvSpPr>
        <p:spPr>
          <a:xfrm>
            <a:off x="5069940" y="365124"/>
            <a:ext cx="6172200" cy="1828800"/>
          </a:xfrm>
        </p:spPr>
        <p:txBody>
          <a:bodyPr>
            <a:normAutofit/>
          </a:bodyPr>
          <a:lstStyle/>
          <a:p>
            <a:r>
              <a:rPr lang="es-ES" dirty="0"/>
              <a:t>Estatus de las mujeres</a:t>
            </a:r>
          </a:p>
        </p:txBody>
      </p:sp>
      <p:pic>
        <p:nvPicPr>
          <p:cNvPr id="4" name="Imagen 3">
            <a:extLst>
              <a:ext uri="{FF2B5EF4-FFF2-40B4-BE49-F238E27FC236}">
                <a16:creationId xmlns:a16="http://schemas.microsoft.com/office/drawing/2014/main" id="{6DEDDF3C-C5EC-4C4E-B7A3-5F2AA3630650}"/>
              </a:ext>
            </a:extLst>
          </p:cNvPr>
          <p:cNvPicPr>
            <a:picLocks noChangeAspect="1"/>
          </p:cNvPicPr>
          <p:nvPr/>
        </p:nvPicPr>
        <p:blipFill rotWithShape="1">
          <a:blip r:embed="rId2"/>
          <a:srcRect r="5379"/>
          <a:stretch/>
        </p:blipFill>
        <p:spPr>
          <a:xfrm>
            <a:off x="20" y="10"/>
            <a:ext cx="4639713" cy="6857990"/>
          </a:xfrm>
          <a:prstGeom prst="rect">
            <a:avLst/>
          </a:prstGeom>
        </p:spPr>
      </p:pic>
      <p:sp>
        <p:nvSpPr>
          <p:cNvPr id="3" name="Marcador de contenido 2">
            <a:extLst>
              <a:ext uri="{FF2B5EF4-FFF2-40B4-BE49-F238E27FC236}">
                <a16:creationId xmlns:a16="http://schemas.microsoft.com/office/drawing/2014/main" id="{02FFC102-CE71-43C9-A6C9-1E4F700AD751}"/>
              </a:ext>
            </a:extLst>
          </p:cNvPr>
          <p:cNvSpPr>
            <a:spLocks noGrp="1"/>
          </p:cNvSpPr>
          <p:nvPr>
            <p:ph idx="1"/>
          </p:nvPr>
        </p:nvSpPr>
        <p:spPr>
          <a:xfrm>
            <a:off x="5069940" y="2322576"/>
            <a:ext cx="6172200" cy="3858768"/>
          </a:xfrm>
        </p:spPr>
        <p:txBody>
          <a:bodyPr>
            <a:normAutofit/>
          </a:bodyPr>
          <a:lstStyle/>
          <a:p>
            <a:r>
              <a:rPr lang="es-ES" sz="2200"/>
              <a:t>Las mujeres tomaron un papel esencial en la guerra, abandonando su labor anclado en la antigüedad donde debían realizar las tareas del hogar y ocupando multitud de puestos en industrias o en el ejército.</a:t>
            </a:r>
          </a:p>
          <a:p>
            <a:endParaRPr lang="es-ES" sz="2200"/>
          </a:p>
          <a:p>
            <a:r>
              <a:rPr lang="es-ES" sz="2200"/>
              <a:t>A simple vista, los cambios en el rol de la mujer durante la IGM fueron superiores que en los de la segunda, pero en esta última son visibles los pasos hacia una situación igualitaria gracias al replanteamiento de los derechos humanos.</a:t>
            </a:r>
          </a:p>
        </p:txBody>
      </p:sp>
    </p:spTree>
    <p:extLst>
      <p:ext uri="{BB962C8B-B14F-4D97-AF65-F5344CB8AC3E}">
        <p14:creationId xmlns:p14="http://schemas.microsoft.com/office/powerpoint/2010/main" val="261252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0C72010-8695-4DB5-B207-9F8C0B07DF61}"/>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4800" b="1" kern="1200" dirty="0" err="1">
                <a:solidFill>
                  <a:srgbClr val="FFFFFF"/>
                </a:solidFill>
                <a:latin typeface="+mj-lt"/>
                <a:ea typeface="+mj-ea"/>
                <a:cs typeface="+mj-cs"/>
              </a:rPr>
              <a:t>Clasificación</a:t>
            </a:r>
            <a:r>
              <a:rPr lang="en-US" sz="4800" b="1" kern="1200" dirty="0">
                <a:solidFill>
                  <a:srgbClr val="FFFFFF"/>
                </a:solidFill>
                <a:latin typeface="+mj-lt"/>
                <a:ea typeface="+mj-ea"/>
                <a:cs typeface="+mj-cs"/>
              </a:rPr>
              <a:t> </a:t>
            </a:r>
            <a:r>
              <a:rPr lang="en-US" sz="4800" b="1" kern="1200" dirty="0" err="1">
                <a:solidFill>
                  <a:srgbClr val="FFFFFF"/>
                </a:solidFill>
                <a:latin typeface="+mj-lt"/>
                <a:ea typeface="+mj-ea"/>
                <a:cs typeface="+mj-cs"/>
              </a:rPr>
              <a:t>temática</a:t>
            </a:r>
            <a:r>
              <a:rPr lang="en-US" sz="4800" b="1" kern="1200" dirty="0">
                <a:solidFill>
                  <a:srgbClr val="FFFFFF"/>
                </a:solidFill>
                <a:latin typeface="+mj-lt"/>
                <a:ea typeface="+mj-ea"/>
                <a:cs typeface="+mj-cs"/>
              </a:rPr>
              <a:t> de las </a:t>
            </a:r>
            <a:r>
              <a:rPr lang="en-US" sz="4800" b="1" kern="1200" dirty="0" err="1">
                <a:solidFill>
                  <a:srgbClr val="FFFFFF"/>
                </a:solidFill>
                <a:latin typeface="+mj-lt"/>
                <a:ea typeface="+mj-ea"/>
                <a:cs typeface="+mj-cs"/>
              </a:rPr>
              <a:t>causas</a:t>
            </a:r>
            <a:endParaRPr lang="en-US" sz="4800" b="1" kern="1200" dirty="0">
              <a:solidFill>
                <a:srgbClr val="FFFFFF"/>
              </a:solidFill>
              <a:latin typeface="+mj-lt"/>
              <a:ea typeface="+mj-ea"/>
              <a:cs typeface="+mj-cs"/>
            </a:endParaRPr>
          </a:p>
        </p:txBody>
      </p:sp>
      <p:pic>
        <p:nvPicPr>
          <p:cNvPr id="3" name="Imagen 2">
            <a:extLst>
              <a:ext uri="{FF2B5EF4-FFF2-40B4-BE49-F238E27FC236}">
                <a16:creationId xmlns:a16="http://schemas.microsoft.com/office/drawing/2014/main" id="{64841931-1673-419F-AB37-ED70E77E63BF}"/>
              </a:ext>
            </a:extLst>
          </p:cNvPr>
          <p:cNvPicPr>
            <a:picLocks noChangeAspect="1"/>
          </p:cNvPicPr>
          <p:nvPr/>
        </p:nvPicPr>
        <p:blipFill>
          <a:blip r:embed="rId2"/>
          <a:stretch>
            <a:fillRect/>
          </a:stretch>
        </p:blipFill>
        <p:spPr>
          <a:xfrm>
            <a:off x="6096000" y="1191798"/>
            <a:ext cx="4968552" cy="4474404"/>
          </a:xfrm>
          <a:prstGeom prst="rect">
            <a:avLst/>
          </a:prstGeom>
        </p:spPr>
      </p:pic>
    </p:spTree>
    <p:extLst>
      <p:ext uri="{BB962C8B-B14F-4D97-AF65-F5344CB8AC3E}">
        <p14:creationId xmlns:p14="http://schemas.microsoft.com/office/powerpoint/2010/main" val="19959462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34">
            <a:extLst>
              <a:ext uri="{FF2B5EF4-FFF2-40B4-BE49-F238E27FC236}">
                <a16:creationId xmlns:a16="http://schemas.microsoft.com/office/drawing/2014/main" id="{EB181E26-89C4-4A14-92DE-0F4C4B0E94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F738ED2-C4E4-4B64-87E8-596FF1B8CFFA}"/>
              </a:ext>
            </a:extLst>
          </p:cNvPr>
          <p:cNvPicPr>
            <a:picLocks noChangeAspect="1"/>
          </p:cNvPicPr>
          <p:nvPr/>
        </p:nvPicPr>
        <p:blipFill rotWithShape="1">
          <a:blip r:embed="rId2"/>
          <a:srcRect t="16637" r="2" b="2263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026" name="Picture 2" descr="Resultado de imagen de ss persecucion a los judios">
            <a:extLst>
              <a:ext uri="{FF2B5EF4-FFF2-40B4-BE49-F238E27FC236}">
                <a16:creationId xmlns:a16="http://schemas.microsoft.com/office/drawing/2014/main" id="{9DA262F2-FB88-474D-B393-026CD3A047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73" r="-2" b="29133"/>
          <a:stretch/>
        </p:blipFill>
        <p:spPr bwMode="auto">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1029"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117B382C-5E1E-4D49-8A69-6631F1123050}"/>
              </a:ext>
            </a:extLst>
          </p:cNvPr>
          <p:cNvSpPr>
            <a:spLocks noGrp="1"/>
          </p:cNvSpPr>
          <p:nvPr>
            <p:ph type="title"/>
          </p:nvPr>
        </p:nvSpPr>
        <p:spPr>
          <a:xfrm>
            <a:off x="838200" y="365125"/>
            <a:ext cx="10515600" cy="1325563"/>
          </a:xfrm>
        </p:spPr>
        <p:txBody>
          <a:bodyPr>
            <a:normAutofit/>
          </a:bodyPr>
          <a:lstStyle/>
          <a:p>
            <a:r>
              <a:rPr lang="es-ES" sz="8000" b="1" dirty="0">
                <a:solidFill>
                  <a:schemeClr val="bg1"/>
                </a:solidFill>
              </a:rPr>
              <a:t>Políticas</a:t>
            </a:r>
          </a:p>
        </p:txBody>
      </p:sp>
      <p:sp>
        <p:nvSpPr>
          <p:cNvPr id="3" name="Marcador de contenido 2">
            <a:extLst>
              <a:ext uri="{FF2B5EF4-FFF2-40B4-BE49-F238E27FC236}">
                <a16:creationId xmlns:a16="http://schemas.microsoft.com/office/drawing/2014/main" id="{9D0F0540-325B-4C1A-B5C3-786E809F6DDC}"/>
              </a:ext>
            </a:extLst>
          </p:cNvPr>
          <p:cNvSpPr>
            <a:spLocks noGrp="1"/>
          </p:cNvSpPr>
          <p:nvPr>
            <p:ph idx="1"/>
          </p:nvPr>
        </p:nvSpPr>
        <p:spPr>
          <a:xfrm>
            <a:off x="838200" y="2015406"/>
            <a:ext cx="5097779" cy="4065986"/>
          </a:xfrm>
        </p:spPr>
        <p:txBody>
          <a:bodyPr anchor="t">
            <a:normAutofit/>
          </a:bodyPr>
          <a:lstStyle/>
          <a:p>
            <a:pPr algn="just"/>
            <a:r>
              <a:rPr lang="es-ES" sz="3600" dirty="0"/>
              <a:t>Tratado de </a:t>
            </a:r>
            <a:r>
              <a:rPr lang="es-ES" sz="3600" dirty="0" smtClean="0"/>
              <a:t>Versalles (es más ficticia que real).</a:t>
            </a:r>
            <a:endParaRPr lang="es-ES" sz="3600" dirty="0"/>
          </a:p>
          <a:p>
            <a:pPr algn="just"/>
            <a:r>
              <a:rPr lang="es-ES" sz="3600" dirty="0"/>
              <a:t>Llegada de Hitler al poder el 30 de enero de 1933</a:t>
            </a:r>
            <a:endParaRPr lang="en-US" sz="3600" dirty="0"/>
          </a:p>
          <a:p>
            <a:pPr algn="just"/>
            <a:r>
              <a:rPr lang="es-ES" sz="3600" dirty="0"/>
              <a:t>Persecuciones políticas de Hitler mediante las SS</a:t>
            </a:r>
            <a:endParaRPr lang="en-US" sz="3600" dirty="0"/>
          </a:p>
          <a:p>
            <a:endParaRPr lang="es-ES" sz="2000" dirty="0"/>
          </a:p>
          <a:p>
            <a:endParaRPr lang="en-US" sz="2000" dirty="0"/>
          </a:p>
          <a:p>
            <a:endParaRPr lang="es-ES" sz="2000" dirty="0"/>
          </a:p>
        </p:txBody>
      </p:sp>
    </p:spTree>
    <p:extLst>
      <p:ext uri="{BB962C8B-B14F-4D97-AF65-F5344CB8AC3E}">
        <p14:creationId xmlns:p14="http://schemas.microsoft.com/office/powerpoint/2010/main" val="2607920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34">
            <a:extLst>
              <a:ext uri="{FF2B5EF4-FFF2-40B4-BE49-F238E27FC236}">
                <a16:creationId xmlns:a16="http://schemas.microsoft.com/office/drawing/2014/main" id="{61B2A784-4501-42A8-86DF-DB27DE395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siguealconejoblanco.es/wp-content/uploads/2010/06/ribbentrop-molotov_2.jpg">
            <a:extLst>
              <a:ext uri="{FF2B5EF4-FFF2-40B4-BE49-F238E27FC236}">
                <a16:creationId xmlns:a16="http://schemas.microsoft.com/office/drawing/2014/main" id="{8B256AD7-9BF1-4E69-A796-224332FB0CEB}"/>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20144" b="351"/>
          <a:stretch/>
        </p:blipFill>
        <p:spPr bwMode="auto">
          <a:xfrm>
            <a:off x="-3725" y="14368"/>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3BD53A9B-9757-4152-AC12-68721FC8A1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4811"/>
            <a:ext cx="4803820" cy="492837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ultado de imagen de Tratado Ribbentrop-Molotov">
            <a:extLst>
              <a:ext uri="{FF2B5EF4-FFF2-40B4-BE49-F238E27FC236}">
                <a16:creationId xmlns:a16="http://schemas.microsoft.com/office/drawing/2014/main" id="{E4241C2F-9190-4E66-B1AC-601A60A3DC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1" r="3" b="7036"/>
          <a:stretch/>
        </p:blipFill>
        <p:spPr bwMode="auto">
          <a:xfrm>
            <a:off x="20" y="1129284"/>
            <a:ext cx="4617700" cy="4599432"/>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CFE91607-FC88-4000-AE6A-855291B549F8}"/>
              </a:ext>
            </a:extLst>
          </p:cNvPr>
          <p:cNvSpPr>
            <a:spLocks noGrp="1"/>
          </p:cNvSpPr>
          <p:nvPr>
            <p:ph idx="1"/>
          </p:nvPr>
        </p:nvSpPr>
        <p:spPr>
          <a:xfrm>
            <a:off x="5519936" y="1835618"/>
            <a:ext cx="5604529" cy="3186763"/>
          </a:xfrm>
        </p:spPr>
        <p:txBody>
          <a:bodyPr>
            <a:normAutofit fontScale="92500" lnSpcReduction="20000"/>
          </a:bodyPr>
          <a:lstStyle/>
          <a:p>
            <a:pPr marL="0" indent="0" algn="ctr">
              <a:buNone/>
            </a:pPr>
            <a:r>
              <a:rPr lang="es-ES" dirty="0" smtClean="0"/>
              <a:t>EL ANIQUILAMIENTO DE LAS CLÁUSULAS DE VERSALLES.</a:t>
            </a:r>
          </a:p>
          <a:p>
            <a:r>
              <a:rPr lang="es-ES" dirty="0" smtClean="0"/>
              <a:t>La </a:t>
            </a:r>
            <a:r>
              <a:rPr lang="es-ES" dirty="0"/>
              <a:t>Remilitarización de Alemania.</a:t>
            </a:r>
          </a:p>
          <a:p>
            <a:r>
              <a:rPr lang="es-ES" dirty="0"/>
              <a:t>Intervención en la Guerra Civil española</a:t>
            </a:r>
          </a:p>
          <a:p>
            <a:r>
              <a:rPr lang="es-ES" dirty="0" smtClean="0"/>
              <a:t>Expansionismo Alemán por Europa.</a:t>
            </a:r>
            <a:endParaRPr lang="es-ES" dirty="0"/>
          </a:p>
          <a:p>
            <a:r>
              <a:rPr lang="es-ES" dirty="0"/>
              <a:t>Política de apaciguamiento</a:t>
            </a:r>
          </a:p>
          <a:p>
            <a:r>
              <a:rPr lang="es-ES" dirty="0" smtClean="0"/>
              <a:t>Tratado </a:t>
            </a:r>
            <a:r>
              <a:rPr lang="es-ES" dirty="0"/>
              <a:t>Ribbentrop-Molotov</a:t>
            </a:r>
          </a:p>
          <a:p>
            <a:endParaRPr lang="es-ES" dirty="0"/>
          </a:p>
          <a:p>
            <a:endParaRPr lang="es-ES" sz="2400" dirty="0"/>
          </a:p>
        </p:txBody>
      </p:sp>
    </p:spTree>
    <p:extLst>
      <p:ext uri="{BB962C8B-B14F-4D97-AF65-F5344CB8AC3E}">
        <p14:creationId xmlns:p14="http://schemas.microsoft.com/office/powerpoint/2010/main" val="1670989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38ADC1D-FD73-41E2-B9A5-3789CD092396}"/>
              </a:ext>
            </a:extLst>
          </p:cNvPr>
          <p:cNvPicPr>
            <a:picLocks noChangeAspect="1"/>
          </p:cNvPicPr>
          <p:nvPr/>
        </p:nvPicPr>
        <p:blipFill rotWithShape="1">
          <a:blip r:embed="rId2"/>
          <a:srcRect l="3111" r="1" b="1"/>
          <a:stretch/>
        </p:blipFill>
        <p:spPr>
          <a:xfrm>
            <a:off x="0"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68EC9543-C214-4FCB-99AB-61D25849A93B}"/>
              </a:ext>
            </a:extLst>
          </p:cNvPr>
          <p:cNvSpPr>
            <a:spLocks noGrp="1"/>
          </p:cNvSpPr>
          <p:nvPr>
            <p:ph type="title"/>
          </p:nvPr>
        </p:nvSpPr>
        <p:spPr>
          <a:xfrm>
            <a:off x="709448" y="1913950"/>
            <a:ext cx="4204137" cy="1342754"/>
          </a:xfrm>
        </p:spPr>
        <p:txBody>
          <a:bodyPr>
            <a:normAutofit/>
          </a:bodyPr>
          <a:lstStyle/>
          <a:p>
            <a:pPr algn="ctr"/>
            <a:r>
              <a:rPr lang="es-ES" sz="5400" b="1" dirty="0"/>
              <a:t>Ideológicas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0156D8E5-9632-4F92-8037-1B2E269F1BD1}"/>
              </a:ext>
            </a:extLst>
          </p:cNvPr>
          <p:cNvSpPr>
            <a:spLocks noGrp="1"/>
          </p:cNvSpPr>
          <p:nvPr>
            <p:ph idx="1"/>
          </p:nvPr>
        </p:nvSpPr>
        <p:spPr>
          <a:xfrm>
            <a:off x="470116" y="3928087"/>
            <a:ext cx="5076939" cy="2859694"/>
          </a:xfrm>
        </p:spPr>
        <p:txBody>
          <a:bodyPr anchor="ctr">
            <a:normAutofit lnSpcReduction="10000"/>
          </a:bodyPr>
          <a:lstStyle/>
          <a:p>
            <a:pPr algn="just"/>
            <a:r>
              <a:rPr lang="es-ES" sz="2400" dirty="0"/>
              <a:t>Surgimiento y triunfo del Nazismo y Fascismo</a:t>
            </a:r>
          </a:p>
          <a:p>
            <a:pPr algn="just"/>
            <a:r>
              <a:rPr lang="es-ES" sz="2400" dirty="0"/>
              <a:t>Enfrentamientos ideológicos entre fascistas, comunistas y </a:t>
            </a:r>
            <a:r>
              <a:rPr lang="es-ES" sz="2400" dirty="0" smtClean="0"/>
              <a:t>la democracia parlamentaria.</a:t>
            </a:r>
            <a:endParaRPr lang="es-ES" sz="2400" dirty="0"/>
          </a:p>
          <a:p>
            <a:pPr algn="just"/>
            <a:r>
              <a:rPr lang="es-ES" sz="2400" dirty="0"/>
              <a:t>Ideología racista, principalmente contra los judíos</a:t>
            </a:r>
          </a:p>
          <a:p>
            <a:pPr algn="just"/>
            <a:r>
              <a:rPr lang="es-ES" sz="2400" dirty="0"/>
              <a:t>Teoría del espacio vital</a:t>
            </a:r>
          </a:p>
          <a:p>
            <a:endParaRPr lang="es-ES" sz="1800" dirty="0"/>
          </a:p>
          <a:p>
            <a:endParaRPr lang="es-ES" sz="1800" dirty="0"/>
          </a:p>
        </p:txBody>
      </p:sp>
    </p:spTree>
    <p:extLst>
      <p:ext uri="{BB962C8B-B14F-4D97-AF65-F5344CB8AC3E}">
        <p14:creationId xmlns:p14="http://schemas.microsoft.com/office/powerpoint/2010/main" val="2218827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C0BBE6-18A3-429E-8E5D-907625AD7CA9}"/>
              </a:ext>
            </a:extLst>
          </p:cNvPr>
          <p:cNvSpPr>
            <a:spLocks noGrp="1"/>
          </p:cNvSpPr>
          <p:nvPr>
            <p:ph type="title"/>
          </p:nvPr>
        </p:nvSpPr>
        <p:spPr>
          <a:xfrm>
            <a:off x="5069940" y="365124"/>
            <a:ext cx="6172200" cy="1828800"/>
          </a:xfrm>
        </p:spPr>
        <p:txBody>
          <a:bodyPr>
            <a:normAutofit/>
          </a:bodyPr>
          <a:lstStyle/>
          <a:p>
            <a:r>
              <a:rPr lang="es-ES" sz="6600" b="1" dirty="0"/>
              <a:t>Económicas</a:t>
            </a:r>
          </a:p>
        </p:txBody>
      </p:sp>
      <p:pic>
        <p:nvPicPr>
          <p:cNvPr id="4" name="Imagen 3">
            <a:extLst>
              <a:ext uri="{FF2B5EF4-FFF2-40B4-BE49-F238E27FC236}">
                <a16:creationId xmlns:a16="http://schemas.microsoft.com/office/drawing/2014/main" id="{5C25008D-D9AC-49F6-A9E1-A8D86C3F94C9}"/>
              </a:ext>
            </a:extLst>
          </p:cNvPr>
          <p:cNvPicPr>
            <a:picLocks noChangeAspect="1"/>
          </p:cNvPicPr>
          <p:nvPr/>
        </p:nvPicPr>
        <p:blipFill rotWithShape="1">
          <a:blip r:embed="rId2"/>
          <a:srcRect l="873"/>
          <a:stretch/>
        </p:blipFill>
        <p:spPr>
          <a:xfrm>
            <a:off x="20" y="10"/>
            <a:ext cx="4639713" cy="6857990"/>
          </a:xfrm>
          <a:prstGeom prst="rect">
            <a:avLst/>
          </a:prstGeom>
        </p:spPr>
      </p:pic>
      <p:sp>
        <p:nvSpPr>
          <p:cNvPr id="3" name="Marcador de contenido 2">
            <a:extLst>
              <a:ext uri="{FF2B5EF4-FFF2-40B4-BE49-F238E27FC236}">
                <a16:creationId xmlns:a16="http://schemas.microsoft.com/office/drawing/2014/main" id="{D1664EAF-8E3B-4872-B617-DE8694D11AAB}"/>
              </a:ext>
            </a:extLst>
          </p:cNvPr>
          <p:cNvSpPr>
            <a:spLocks noGrp="1"/>
          </p:cNvSpPr>
          <p:nvPr>
            <p:ph idx="1"/>
          </p:nvPr>
        </p:nvSpPr>
        <p:spPr>
          <a:xfrm>
            <a:off x="5069940" y="2636912"/>
            <a:ext cx="6172200" cy="2952328"/>
          </a:xfrm>
        </p:spPr>
        <p:txBody>
          <a:bodyPr>
            <a:normAutofit/>
          </a:bodyPr>
          <a:lstStyle/>
          <a:p>
            <a:r>
              <a:rPr lang="es-ES" sz="3600" dirty="0"/>
              <a:t>Crisis económica de 1929</a:t>
            </a:r>
          </a:p>
          <a:p>
            <a:r>
              <a:rPr lang="es-ES" sz="3600" dirty="0"/>
              <a:t>Intervención en la economía orientada al rearme</a:t>
            </a:r>
          </a:p>
          <a:p>
            <a:r>
              <a:rPr lang="es-ES" sz="3600" dirty="0"/>
              <a:t>Necesidad de materias </a:t>
            </a:r>
            <a:r>
              <a:rPr lang="es-ES" sz="3600" dirty="0" smtClean="0"/>
              <a:t>primas y fuentes de energía</a:t>
            </a:r>
            <a:endParaRPr lang="es-ES" sz="3600" dirty="0"/>
          </a:p>
        </p:txBody>
      </p:sp>
    </p:spTree>
    <p:extLst>
      <p:ext uri="{BB962C8B-B14F-4D97-AF65-F5344CB8AC3E}">
        <p14:creationId xmlns:p14="http://schemas.microsoft.com/office/powerpoint/2010/main" val="4051267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BOCETO DE CIUDAD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0525755_TF03031010_TF03031010.potx" id="{6502C5B4-BC1D-4665-B660-4778CE5B702E}" vid="{AC68B619-44AC-48CE-8735-52326BEA3D6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1159</Words>
  <Application>Microsoft Office PowerPoint</Application>
  <PresentationFormat>Panorámica</PresentationFormat>
  <Paragraphs>282</Paragraphs>
  <Slides>46</Slides>
  <Notes>2</Notes>
  <HiddenSlides>0</HiddenSlides>
  <MMClips>2</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46</vt:i4>
      </vt:variant>
    </vt:vector>
  </HeadingPairs>
  <TitlesOfParts>
    <vt:vector size="55" baseType="lpstr">
      <vt:lpstr>Andalus</vt:lpstr>
      <vt:lpstr>Arial</vt:lpstr>
      <vt:lpstr>Calibri</vt:lpstr>
      <vt:lpstr>Calibri Light</vt:lpstr>
      <vt:lpstr>Century Schoolbook</vt:lpstr>
      <vt:lpstr>Times New Roman</vt:lpstr>
      <vt:lpstr>BOCETO DE CIUDAD 16X9</vt:lpstr>
      <vt:lpstr>Tema de Office</vt:lpstr>
      <vt:lpstr>1_Tema de Office</vt:lpstr>
      <vt:lpstr>La Segunda Guerra Mundial</vt:lpstr>
      <vt:lpstr>Contexto </vt:lpstr>
      <vt:lpstr>Dónde y cuándo tuvo lugar la Segunda Guerra Mundial?</vt:lpstr>
      <vt:lpstr>Causas de la guerra</vt:lpstr>
      <vt:lpstr>Clasificación temática de las causas</vt:lpstr>
      <vt:lpstr>Políticas</vt:lpstr>
      <vt:lpstr>Presentación de PowerPoint</vt:lpstr>
      <vt:lpstr>Ideológicas</vt:lpstr>
      <vt:lpstr>Económicas</vt:lpstr>
      <vt:lpstr>Clasificación temporal de las causas</vt:lpstr>
      <vt:lpstr>Presentación de PowerPoint</vt:lpstr>
      <vt:lpstr>Estrategias bélicas y su impacto en los resultados</vt:lpstr>
      <vt:lpstr>Presentación de PowerPoint</vt:lpstr>
      <vt:lpstr>Desarrollo bélico</vt:lpstr>
      <vt:lpstr>FASE I</vt:lpstr>
      <vt:lpstr>Presentación de PowerPoint</vt:lpstr>
      <vt:lpstr>Presentación de PowerPoint</vt:lpstr>
      <vt:lpstr>FASE II</vt:lpstr>
      <vt:lpstr>Presentación de PowerPoint</vt:lpstr>
      <vt:lpstr>Presentación de PowerPoint</vt:lpstr>
      <vt:lpstr>FASE III</vt:lpstr>
      <vt:lpstr>Presentación de PowerPoint</vt:lpstr>
      <vt:lpstr>Presentación de PowerPoint</vt:lpstr>
      <vt:lpstr>Tipo de guerra</vt:lpstr>
      <vt:lpstr>Avances tecnológicos</vt:lpstr>
      <vt:lpstr>Tierra</vt:lpstr>
      <vt:lpstr>Alemania</vt:lpstr>
      <vt:lpstr>URSS</vt:lpstr>
      <vt:lpstr>Presentación de PowerPoint</vt:lpstr>
      <vt:lpstr>Presentación de PowerPoint</vt:lpstr>
      <vt:lpstr>Mar</vt:lpstr>
      <vt:lpstr>Aire</vt:lpstr>
      <vt:lpstr>Misiles balísticos</vt:lpstr>
      <vt:lpstr>Bomba nuclear</vt:lpstr>
      <vt:lpstr>Magnitud de la movilización de recursos humanos y económicos.</vt:lpstr>
      <vt:lpstr>Presentación de PowerPoint</vt:lpstr>
      <vt:lpstr>Consecuencias de la guerra</vt:lpstr>
      <vt:lpstr>Éxitos y fracasos de la pacificación</vt:lpstr>
      <vt:lpstr>Cambios territoriales</vt:lpstr>
      <vt:lpstr>Antes de la guerra</vt:lpstr>
      <vt:lpstr>Después de la guerra</vt:lpstr>
      <vt:lpstr>Repercusiones políticas</vt:lpstr>
      <vt:lpstr>Presentación de PowerPoint</vt:lpstr>
      <vt:lpstr>Impacto económico</vt:lpstr>
      <vt:lpstr>Impacto social y demográfico</vt:lpstr>
      <vt:lpstr>Estatus de las mujeres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Segunda Guerra Mundial</dc:title>
  <dc:creator>Javier Moya</dc:creator>
  <cp:lastModifiedBy>Diego</cp:lastModifiedBy>
  <cp:revision>3</cp:revision>
  <dcterms:created xsi:type="dcterms:W3CDTF">2019-04-08T20:40:12Z</dcterms:created>
  <dcterms:modified xsi:type="dcterms:W3CDTF">2019-04-10T15:18:22Z</dcterms:modified>
</cp:coreProperties>
</file>