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1" r:id="rId3"/>
    <p:sldId id="258" r:id="rId4"/>
    <p:sldId id="259" r:id="rId5"/>
    <p:sldId id="257" r:id="rId6"/>
    <p:sldId id="263" r:id="rId7"/>
    <p:sldId id="264" r:id="rId8"/>
    <p:sldId id="266" r:id="rId9"/>
    <p:sldId id="270" r:id="rId10"/>
    <p:sldId id="265" r:id="rId11"/>
    <p:sldId id="268" r:id="rId12"/>
    <p:sldId id="271" r:id="rId13"/>
    <p:sldId id="272" r:id="rId14"/>
    <p:sldId id="269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E0"/>
    <a:srgbClr val="FFD9E7"/>
    <a:srgbClr val="FFEBF3"/>
    <a:srgbClr val="FF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0" autoAdjust="0"/>
  </p:normalViewPr>
  <p:slideViewPr>
    <p:cSldViewPr>
      <p:cViewPr varScale="1">
        <p:scale>
          <a:sx n="107" d="100"/>
          <a:sy n="107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E3F6-85BA-4F0C-B31B-D8B13759024D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577FD-0FF4-42BF-AEDC-015B3F3BEB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77FD-0FF4-42BF-AEDC-015B3F3BEBE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0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5FBC27-57C5-4F1B-AA1E-903A614B52DF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DFDFE3-7838-4B4B-A327-160F482B041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wordreference.com/threads/s%C3%ADmbolo.1519089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" TargetMode="External"/><Relationship Id="rId2" Type="http://schemas.openxmlformats.org/officeDocument/2006/relationships/hyperlink" Target="https://www.google.es/imghp?hl=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ilymail.co.uk/news/article-94492/Suicide-Falklands-veterans.html" TargetMode="External"/><Relationship Id="rId5" Type="http://schemas.openxmlformats.org/officeDocument/2006/relationships/hyperlink" Target="https://www.elmundo.es/cronica/2002/330/1013413872.html" TargetMode="External"/><Relationship Id="rId4" Type="http://schemas.openxmlformats.org/officeDocument/2006/relationships/hyperlink" Target="https://www.bbc.com/mundo/noticias-3800711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Falkland-Islands-War" TargetMode="External"/><Relationship Id="rId2" Type="http://schemas.openxmlformats.org/officeDocument/2006/relationships/hyperlink" Target="https://canalhistoria.es/perfiles/margaret-thatch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blemosdeargentina.com/c-generalidades-del-pais/guerra-de-las-malvinas" TargetMode="External"/><Relationship Id="rId5" Type="http://schemas.openxmlformats.org/officeDocument/2006/relationships/hyperlink" Target="http://www.cescem.org.ar/malvinas/cronologia.html" TargetMode="External"/><Relationship Id="rId4" Type="http://schemas.openxmlformats.org/officeDocument/2006/relationships/hyperlink" Target="https://chequeado.com/el-explicador/datos-de-los-combatientes-de-malvina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Guerra_de_las_Malvinas#Posici.C3.B3n_de_Chile" TargetMode="External"/><Relationship Id="rId2" Type="http://schemas.openxmlformats.org/officeDocument/2006/relationships/hyperlink" Target="https://profeenhistoria.com/guerra-de-las-malvin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ipsos.com/ipsos-mori/en-uk/falklands-war-panel-surve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08520" y="1412776"/>
            <a:ext cx="8711976" cy="833537"/>
          </a:xfrm>
        </p:spPr>
        <p:txBody>
          <a:bodyPr>
            <a:normAutofit/>
          </a:bodyPr>
          <a:lstStyle/>
          <a:p>
            <a:r>
              <a:rPr lang="es-ES" b="1" dirty="0" smtClean="0"/>
              <a:t>Guerra de las Malvinas - 1982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2912" cy="2114824"/>
          </a:xfrm>
        </p:spPr>
        <p:txBody>
          <a:bodyPr/>
          <a:lstStyle/>
          <a:p>
            <a:r>
              <a:rPr lang="es-ES" b="1" dirty="0" smtClean="0"/>
              <a:t>Historia del Mundo Contemporáneo (NM)</a:t>
            </a:r>
          </a:p>
          <a:p>
            <a:r>
              <a:rPr lang="es-ES" b="1" dirty="0" smtClean="0"/>
              <a:t>Unidad: Guerras del Siglo XX</a:t>
            </a:r>
          </a:p>
          <a:p>
            <a:endParaRPr lang="es-ES" dirty="0" smtClean="0"/>
          </a:p>
          <a:p>
            <a:r>
              <a:rPr lang="es-ES" sz="2400" dirty="0" smtClean="0"/>
              <a:t>Por Alejandro Ruiz-Risueño Rodríguez – 1º IB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67254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91680" y="1628800"/>
            <a:ext cx="55446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Tipo de guerra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27809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Limitada*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27809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Localizada*</a:t>
            </a:r>
            <a:endParaRPr lang="es-ES" sz="2800" b="1" dirty="0"/>
          </a:p>
        </p:txBody>
      </p:sp>
      <p:cxnSp>
        <p:nvCxnSpPr>
          <p:cNvPr id="8" name="7 Conector recto de flecha"/>
          <p:cNvCxnSpPr>
            <a:stCxn id="4" idx="2"/>
            <a:endCxn id="5" idx="0"/>
          </p:cNvCxnSpPr>
          <p:nvPr/>
        </p:nvCxnSpPr>
        <p:spPr>
          <a:xfrm flipH="1">
            <a:off x="2303748" y="2213575"/>
            <a:ext cx="2160240" cy="56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2"/>
            <a:endCxn id="6" idx="0"/>
          </p:cNvCxnSpPr>
          <p:nvPr/>
        </p:nvCxnSpPr>
        <p:spPr>
          <a:xfrm>
            <a:off x="4463988" y="2213575"/>
            <a:ext cx="2232248" cy="56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83568" y="378904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/>
              <a:t>Solo ejércitos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Sin movilización*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Sin total enfoque económico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Sin civiles como objetivo*</a:t>
            </a:r>
            <a:endParaRPr lang="es-ES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328084" y="378904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/>
              <a:t>No se extiende a otros países*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No se extiende a otras regiones</a:t>
            </a:r>
            <a:endParaRPr lang="es-ES" sz="2000" dirty="0"/>
          </a:p>
        </p:txBody>
      </p:sp>
      <p:sp>
        <p:nvSpPr>
          <p:cNvPr id="21" name="20 Elipse"/>
          <p:cNvSpPr/>
          <p:nvPr/>
        </p:nvSpPr>
        <p:spPr>
          <a:xfrm>
            <a:off x="944597" y="2538482"/>
            <a:ext cx="703878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565666" y="2565484"/>
            <a:ext cx="5796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/>
                </a:solidFill>
              </a:rPr>
              <a:t>Rareza en </a:t>
            </a:r>
          </a:p>
          <a:p>
            <a:pPr algn="ctr"/>
            <a:r>
              <a:rPr lang="es-ES" sz="2800" b="1" dirty="0" smtClean="0">
                <a:solidFill>
                  <a:schemeClr val="accent1"/>
                </a:solidFill>
              </a:rPr>
              <a:t>el s. XX</a:t>
            </a:r>
            <a:endParaRPr lang="es-E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2213575"/>
            <a:ext cx="8723312" cy="4644425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ES" sz="3200" b="1" dirty="0" smtClean="0">
                <a:solidFill>
                  <a:schemeClr val="accent1"/>
                </a:solidFill>
              </a:rPr>
              <a:t>Tierra:</a:t>
            </a:r>
            <a:endParaRPr lang="es-ES" sz="3200" b="1" dirty="0">
              <a:solidFill>
                <a:schemeClr val="accent1"/>
              </a:solidFill>
            </a:endParaRPr>
          </a:p>
          <a:p>
            <a:r>
              <a:rPr lang="es-ES" dirty="0" smtClean="0"/>
              <a:t>Argentina:</a:t>
            </a:r>
          </a:p>
          <a:p>
            <a:pPr lvl="1"/>
            <a:r>
              <a:rPr lang="es-ES" dirty="0" smtClean="0"/>
              <a:t>Poco estandarizados.</a:t>
            </a:r>
          </a:p>
          <a:p>
            <a:pPr lvl="1"/>
            <a:r>
              <a:rPr lang="es-ES" dirty="0" smtClean="0"/>
              <a:t>Subfusiles UZI y Halcón ML-63</a:t>
            </a:r>
          </a:p>
          <a:p>
            <a:pPr lvl="1"/>
            <a:r>
              <a:rPr lang="es-ES" dirty="0" smtClean="0"/>
              <a:t>Fusiles M16 A-1 y FN FAL 50.00</a:t>
            </a:r>
          </a:p>
          <a:p>
            <a:r>
              <a:rPr lang="es-ES" dirty="0" smtClean="0"/>
              <a:t>Reino Unido:</a:t>
            </a:r>
          </a:p>
          <a:p>
            <a:pPr lvl="1"/>
            <a:r>
              <a:rPr lang="es-ES" dirty="0" smtClean="0"/>
              <a:t>Más regularizados.</a:t>
            </a:r>
          </a:p>
          <a:p>
            <a:pPr lvl="1"/>
            <a:r>
              <a:rPr lang="es-ES" dirty="0" smtClean="0"/>
              <a:t>Subfusiles </a:t>
            </a:r>
            <a:r>
              <a:rPr lang="es-ES" dirty="0" err="1" smtClean="0"/>
              <a:t>Sterling</a:t>
            </a:r>
            <a:r>
              <a:rPr lang="es-ES" dirty="0" smtClean="0"/>
              <a:t> (L2A3 o L34A1)</a:t>
            </a:r>
          </a:p>
          <a:p>
            <a:pPr lvl="1"/>
            <a:r>
              <a:rPr lang="es-ES" dirty="0" smtClean="0"/>
              <a:t>Fusiles M16 A-1 y L1A1 SLR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628800"/>
            <a:ext cx="77768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Avances tecnológicos y armamento</a:t>
            </a:r>
            <a:endParaRPr lang="es-ES" sz="3200" b="1" dirty="0"/>
          </a:p>
        </p:txBody>
      </p:sp>
      <p:pic>
        <p:nvPicPr>
          <p:cNvPr id="1028" name="Picture 4" descr="Resultado de imagen de halcon ml 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9299"/>
            <a:ext cx="3179548" cy="161759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 de flecha"/>
          <p:cNvCxnSpPr>
            <a:endCxn id="1028" idx="1"/>
          </p:cNvCxnSpPr>
          <p:nvPr/>
        </p:nvCxnSpPr>
        <p:spPr>
          <a:xfrm flipV="1">
            <a:off x="4499992" y="3308097"/>
            <a:ext cx="1296144" cy="624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SLRL1A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6433" y="4797152"/>
            <a:ext cx="3427709" cy="100811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 de flecha"/>
          <p:cNvCxnSpPr>
            <a:endCxn id="1032" idx="1"/>
          </p:cNvCxnSpPr>
          <p:nvPr/>
        </p:nvCxnSpPr>
        <p:spPr>
          <a:xfrm flipV="1">
            <a:off x="4369159" y="5301208"/>
            <a:ext cx="113727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043608" y="3944590"/>
            <a:ext cx="7056784" cy="1077218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Muy </a:t>
            </a:r>
            <a:r>
              <a:rPr lang="es-ES" sz="3200" b="1" dirty="0" smtClean="0"/>
              <a:t>similares</a:t>
            </a:r>
            <a:r>
              <a:rPr lang="es-ES" sz="3200" dirty="0" smtClean="0"/>
              <a:t> en ambos bandos</a:t>
            </a:r>
          </a:p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Nada revolucionarias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9118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2213575"/>
            <a:ext cx="8723312" cy="4644425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ES" sz="3200" b="1" dirty="0" smtClean="0">
                <a:solidFill>
                  <a:schemeClr val="accent1"/>
                </a:solidFill>
              </a:rPr>
              <a:t>Mar:</a:t>
            </a:r>
            <a:endParaRPr lang="es-ES" sz="3200" b="1" dirty="0">
              <a:solidFill>
                <a:schemeClr val="accent1"/>
              </a:solidFill>
            </a:endParaRPr>
          </a:p>
          <a:p>
            <a:r>
              <a:rPr lang="es-ES" dirty="0" smtClean="0"/>
              <a:t>Argentina:</a:t>
            </a:r>
          </a:p>
          <a:p>
            <a:pPr lvl="1"/>
            <a:r>
              <a:rPr lang="es-ES" dirty="0" smtClean="0"/>
              <a:t>En desventaja, pero cercana.</a:t>
            </a:r>
          </a:p>
          <a:p>
            <a:pPr lvl="1"/>
            <a:r>
              <a:rPr lang="es-ES" dirty="0" smtClean="0"/>
              <a:t>Portaaviones ARA Veinticinco de Mayo.</a:t>
            </a:r>
          </a:p>
          <a:p>
            <a:pPr lvl="1"/>
            <a:r>
              <a:rPr lang="es-ES" dirty="0" smtClean="0"/>
              <a:t>2 submarinos y demás naves.</a:t>
            </a:r>
          </a:p>
          <a:p>
            <a:r>
              <a:rPr lang="es-ES" dirty="0" smtClean="0"/>
              <a:t>Reino Unido:</a:t>
            </a:r>
          </a:p>
          <a:p>
            <a:pPr lvl="1"/>
            <a:r>
              <a:rPr lang="es-ES" dirty="0" smtClean="0"/>
              <a:t>Total ventaja, pero en Ascensión.</a:t>
            </a:r>
          </a:p>
          <a:p>
            <a:pPr lvl="1"/>
            <a:r>
              <a:rPr lang="es-ES" dirty="0" smtClean="0"/>
              <a:t>2 portaaviones: HMS Hermes e </a:t>
            </a:r>
            <a:r>
              <a:rPr lang="es-ES" dirty="0" err="1" smtClean="0"/>
              <a:t>Invincible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6 submarinos (</a:t>
            </a:r>
            <a:r>
              <a:rPr lang="es-ES" dirty="0"/>
              <a:t>5 nucleares) y demás naves.</a:t>
            </a:r>
          </a:p>
          <a:p>
            <a:pPr lvl="1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628800"/>
            <a:ext cx="77768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Avances tecnológicos y armamento</a:t>
            </a:r>
            <a:endParaRPr lang="es-ES" sz="3200" b="1" dirty="0"/>
          </a:p>
        </p:txBody>
      </p:sp>
      <p:pic>
        <p:nvPicPr>
          <p:cNvPr id="2050" name="Picture 2" descr="https://upload.wikimedia.org/wikipedia/commons/1/17/PALVdeMayoV-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2276872"/>
            <a:ext cx="2872050" cy="147847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>
            <a:endCxn id="2050" idx="1"/>
          </p:cNvCxnSpPr>
          <p:nvPr/>
        </p:nvCxnSpPr>
        <p:spPr>
          <a:xfrm flipV="1">
            <a:off x="5220072" y="3016111"/>
            <a:ext cx="720080" cy="844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MS Invincible (R05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250" y="4293096"/>
            <a:ext cx="1987389" cy="14191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>
            <a:endCxn id="2052" idx="1"/>
          </p:cNvCxnSpPr>
          <p:nvPr/>
        </p:nvCxnSpPr>
        <p:spPr>
          <a:xfrm flipV="1">
            <a:off x="6516216" y="5002656"/>
            <a:ext cx="207034" cy="87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43508" y="3967609"/>
            <a:ext cx="8856984" cy="1077218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Vital importancia para el </a:t>
            </a:r>
            <a:r>
              <a:rPr lang="es-ES" sz="3200" b="1" dirty="0" smtClean="0"/>
              <a:t>bloqueo</a:t>
            </a:r>
          </a:p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Los </a:t>
            </a:r>
            <a:r>
              <a:rPr lang="es-ES" sz="3200" b="1" dirty="0" smtClean="0"/>
              <a:t>portaaviones</a:t>
            </a:r>
            <a:r>
              <a:rPr lang="es-ES" sz="3200" dirty="0" smtClean="0"/>
              <a:t> permitieron operar a RU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8363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2213575"/>
            <a:ext cx="8902824" cy="4644425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ES" sz="3200" b="1" dirty="0" smtClean="0">
                <a:solidFill>
                  <a:schemeClr val="accent1"/>
                </a:solidFill>
              </a:rPr>
              <a:t>Aire:</a:t>
            </a:r>
            <a:endParaRPr lang="es-ES" sz="3200" b="1" dirty="0">
              <a:solidFill>
                <a:schemeClr val="accent1"/>
              </a:solidFill>
            </a:endParaRPr>
          </a:p>
          <a:p>
            <a:r>
              <a:rPr lang="es-ES" dirty="0" smtClean="0"/>
              <a:t>Argentina:</a:t>
            </a:r>
          </a:p>
          <a:p>
            <a:pPr lvl="1"/>
            <a:r>
              <a:rPr lang="es-ES" dirty="0" smtClean="0"/>
              <a:t>En desventaja, pero muy capaz.</a:t>
            </a:r>
          </a:p>
          <a:p>
            <a:pPr lvl="1"/>
            <a:r>
              <a:rPr lang="es-ES" dirty="0" smtClean="0"/>
              <a:t>19 </a:t>
            </a:r>
            <a:r>
              <a:rPr lang="es-ES" dirty="0" err="1" smtClean="0"/>
              <a:t>Mirage</a:t>
            </a:r>
            <a:r>
              <a:rPr lang="es-ES" dirty="0" smtClean="0"/>
              <a:t> III y otros 104 </a:t>
            </a:r>
            <a:r>
              <a:rPr lang="es-ES" dirty="0" err="1" smtClean="0"/>
              <a:t>cazabomb</a:t>
            </a:r>
            <a:r>
              <a:rPr lang="es-ES" dirty="0" smtClean="0"/>
              <a:t>. </a:t>
            </a:r>
            <a:r>
              <a:rPr lang="es-ES" dirty="0"/>
              <a:t>a</a:t>
            </a:r>
            <a:r>
              <a:rPr lang="es-ES" dirty="0" smtClean="0"/>
              <a:t> reacción.</a:t>
            </a:r>
          </a:p>
          <a:p>
            <a:pPr lvl="1"/>
            <a:r>
              <a:rPr lang="es-ES" dirty="0" smtClean="0"/>
              <a:t>Misiles aire-aire R.530 y aire-tierra </a:t>
            </a:r>
            <a:r>
              <a:rPr lang="es-ES" dirty="0" err="1" smtClean="0"/>
              <a:t>Exocet</a:t>
            </a:r>
            <a:r>
              <a:rPr lang="es-ES" dirty="0" smtClean="0">
                <a:solidFill>
                  <a:schemeClr val="accent1"/>
                </a:solidFill>
              </a:rPr>
              <a:t>*</a:t>
            </a:r>
            <a:r>
              <a:rPr lang="es-ES" dirty="0" smtClean="0"/>
              <a:t>.</a:t>
            </a:r>
          </a:p>
          <a:p>
            <a:r>
              <a:rPr lang="es-ES" dirty="0" smtClean="0"/>
              <a:t>Reino Unido:</a:t>
            </a:r>
          </a:p>
          <a:p>
            <a:pPr lvl="1"/>
            <a:r>
              <a:rPr lang="es-ES" dirty="0" smtClean="0"/>
              <a:t>Con ventaja, pero sorprendidos.</a:t>
            </a:r>
          </a:p>
          <a:p>
            <a:pPr lvl="1"/>
            <a:r>
              <a:rPr lang="es-ES" dirty="0" smtClean="0"/>
              <a:t>28 Sea </a:t>
            </a:r>
            <a:r>
              <a:rPr lang="es-ES" dirty="0" err="1" smtClean="0"/>
              <a:t>Harrier</a:t>
            </a:r>
            <a:r>
              <a:rPr lang="es-ES" dirty="0" smtClean="0">
                <a:solidFill>
                  <a:schemeClr val="accent1"/>
                </a:solidFill>
              </a:rPr>
              <a:t>*</a:t>
            </a:r>
            <a:r>
              <a:rPr lang="es-ES" dirty="0" smtClean="0"/>
              <a:t> FRS. 1y cantidad de helicópteros.</a:t>
            </a:r>
          </a:p>
          <a:p>
            <a:pPr lvl="1"/>
            <a:r>
              <a:rPr lang="es-ES" dirty="0" smtClean="0"/>
              <a:t>M. a.-a. AIM-9 </a:t>
            </a:r>
            <a:r>
              <a:rPr lang="es-ES" dirty="0" err="1" smtClean="0"/>
              <a:t>Sidewinder</a:t>
            </a:r>
            <a:r>
              <a:rPr lang="es-ES" dirty="0" smtClean="0"/>
              <a:t> y a.-t. </a:t>
            </a:r>
            <a:r>
              <a:rPr lang="es-ES" dirty="0" err="1" smtClean="0"/>
              <a:t>Bae</a:t>
            </a:r>
            <a:r>
              <a:rPr lang="es-ES" dirty="0" smtClean="0"/>
              <a:t> Sea </a:t>
            </a:r>
            <a:r>
              <a:rPr lang="es-ES" dirty="0" err="1" smtClean="0"/>
              <a:t>Skua</a:t>
            </a:r>
            <a:r>
              <a:rPr lang="es-ES" dirty="0" smtClean="0"/>
              <a:t>.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628800"/>
            <a:ext cx="77768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Avances tecnológicos y armamento</a:t>
            </a:r>
            <a:endParaRPr lang="es-ES" sz="3200" b="1" dirty="0"/>
          </a:p>
        </p:txBody>
      </p:sp>
      <p:pic>
        <p:nvPicPr>
          <p:cNvPr id="3074" name="Picture 2" descr="https://upload.wikimedia.org/wikipedia/commons/thumb/4/4a/DN-SC-87-05770.JPEG/1280px-DN-SC-87-05770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761918"/>
            <a:ext cx="2376264" cy="9920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>
            <a:endCxn id="3074" idx="1"/>
          </p:cNvCxnSpPr>
          <p:nvPr/>
        </p:nvCxnSpPr>
        <p:spPr>
          <a:xfrm flipV="1">
            <a:off x="2843808" y="5257935"/>
            <a:ext cx="3672408" cy="619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sultado de imagen de mirage ii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2225820"/>
            <a:ext cx="3064410" cy="107140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 de flecha"/>
          <p:cNvCxnSpPr>
            <a:endCxn id="3076" idx="1"/>
          </p:cNvCxnSpPr>
          <p:nvPr/>
        </p:nvCxnSpPr>
        <p:spPr>
          <a:xfrm flipV="1">
            <a:off x="2339752" y="2761525"/>
            <a:ext cx="3528392" cy="1171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67544" y="3967609"/>
            <a:ext cx="8208912" cy="1077218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b="1" dirty="0" smtClean="0"/>
              <a:t>Base</a:t>
            </a:r>
            <a:r>
              <a:rPr lang="es-ES" sz="3200" dirty="0" smtClean="0"/>
              <a:t> del conflicto en ambos bandos</a:t>
            </a:r>
          </a:p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1ª guerra para la FAA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2469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77936"/>
          </a:xfrm>
        </p:spPr>
        <p:txBody>
          <a:bodyPr/>
          <a:lstStyle/>
          <a:p>
            <a:r>
              <a:rPr lang="es-ES" dirty="0" smtClean="0"/>
              <a:t>Argentina:</a:t>
            </a:r>
          </a:p>
          <a:p>
            <a:pPr lvl="1"/>
            <a:r>
              <a:rPr lang="es-ES" dirty="0" smtClean="0"/>
              <a:t>&gt;</a:t>
            </a:r>
            <a:r>
              <a:rPr lang="es-ES" b="1" dirty="0" smtClean="0"/>
              <a:t>23 000 </a:t>
            </a:r>
            <a:r>
              <a:rPr lang="es-ES" dirty="0" smtClean="0"/>
              <a:t>tropas totales:</a:t>
            </a:r>
          </a:p>
          <a:p>
            <a:pPr lvl="2"/>
            <a:r>
              <a:rPr lang="es-ES" dirty="0"/>
              <a:t>&gt;</a:t>
            </a:r>
            <a:r>
              <a:rPr lang="es-ES" dirty="0" smtClean="0"/>
              <a:t>10 000 apostadas en las propias Malvinas.</a:t>
            </a:r>
          </a:p>
          <a:p>
            <a:pPr lvl="2"/>
            <a:r>
              <a:rPr lang="es-ES" dirty="0" smtClean="0"/>
              <a:t>La mayor parte de ellos, jóvenes </a:t>
            </a:r>
            <a:r>
              <a:rPr lang="es-ES" b="1" dirty="0" smtClean="0"/>
              <a:t>conscriptos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Gran gasto en </a:t>
            </a:r>
            <a:r>
              <a:rPr lang="es-ES" b="1" dirty="0" smtClean="0"/>
              <a:t>material </a:t>
            </a:r>
            <a:r>
              <a:rPr lang="es-ES" dirty="0" smtClean="0"/>
              <a:t>(gran parte bloqueado o inutilizado).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1628800"/>
            <a:ext cx="77768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Magnitud de la movilización</a:t>
            </a:r>
            <a:endParaRPr lang="es-ES" sz="3200" b="1" dirty="0"/>
          </a:p>
        </p:txBody>
      </p:sp>
      <p:pic>
        <p:nvPicPr>
          <p:cNvPr id="4100" name="Picture 4" descr="Resultado de imagen de conscriptos argentinos malv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2420888"/>
            <a:ext cx="5400600" cy="36049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57200" y="2564904"/>
            <a:ext cx="8229600" cy="417793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Reino Unido:</a:t>
            </a:r>
          </a:p>
          <a:p>
            <a:pPr lvl="1"/>
            <a:r>
              <a:rPr lang="es-ES" dirty="0" smtClean="0"/>
              <a:t>~7 000? tropas totales.</a:t>
            </a:r>
          </a:p>
          <a:p>
            <a:pPr lvl="2"/>
            <a:r>
              <a:rPr lang="es-ES" dirty="0" smtClean="0"/>
              <a:t>Punto máximo ~3 800 tropas de infantería desplegadas.</a:t>
            </a:r>
          </a:p>
          <a:p>
            <a:pPr lvl="2"/>
            <a:r>
              <a:rPr lang="es-ES" dirty="0" smtClean="0"/>
              <a:t>Muchos de ellos jóvenes </a:t>
            </a:r>
            <a:r>
              <a:rPr lang="es-ES" b="1" dirty="0" smtClean="0"/>
              <a:t>sin experiencia </a:t>
            </a:r>
            <a:r>
              <a:rPr lang="es-ES" dirty="0" smtClean="0"/>
              <a:t>en combate.</a:t>
            </a:r>
          </a:p>
          <a:p>
            <a:pPr lvl="1"/>
            <a:r>
              <a:rPr lang="es-ES" dirty="0" smtClean="0"/>
              <a:t>Sin gasto ni movilización excepcionales.</a:t>
            </a:r>
            <a:endParaRPr lang="es-ES" dirty="0">
              <a:hlinkClick r:id="rId3"/>
            </a:endParaRPr>
          </a:p>
        </p:txBody>
      </p:sp>
      <p:pic>
        <p:nvPicPr>
          <p:cNvPr id="8" name="Picture 2" descr="Resultado de imagen de british troops falk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9936"/>
            <a:ext cx="6480720" cy="451220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8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4038600" cy="4525963"/>
          </a:xfrm>
        </p:spPr>
        <p:txBody>
          <a:bodyPr/>
          <a:lstStyle/>
          <a:p>
            <a:r>
              <a:rPr lang="es-ES" sz="3000" dirty="0" smtClean="0"/>
              <a:t>Argentina</a:t>
            </a:r>
          </a:p>
          <a:p>
            <a:pPr lvl="1"/>
            <a:r>
              <a:rPr lang="es-ES" sz="2600" dirty="0" smtClean="0"/>
              <a:t>Perú</a:t>
            </a:r>
          </a:p>
          <a:p>
            <a:pPr lvl="1"/>
            <a:r>
              <a:rPr lang="es-ES" sz="2600" dirty="0" smtClean="0"/>
              <a:t>Venezuela</a:t>
            </a:r>
          </a:p>
          <a:p>
            <a:pPr lvl="1"/>
            <a:r>
              <a:rPr lang="es-ES" sz="2600" dirty="0" smtClean="0"/>
              <a:t>Cuba</a:t>
            </a:r>
          </a:p>
          <a:p>
            <a:pPr lvl="1"/>
            <a:r>
              <a:rPr lang="es-ES" sz="2600" dirty="0" smtClean="0"/>
              <a:t>Brasil</a:t>
            </a:r>
          </a:p>
          <a:p>
            <a:pPr lvl="1"/>
            <a:r>
              <a:rPr lang="es-ES" sz="2600" dirty="0" smtClean="0"/>
              <a:t>Nicaragua</a:t>
            </a:r>
          </a:p>
          <a:p>
            <a:pPr lvl="1"/>
            <a:r>
              <a:rPr lang="es-ES" sz="2600" dirty="0" smtClean="0"/>
              <a:t>Rep. Dominicana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591179" y="2636912"/>
            <a:ext cx="4038600" cy="4525963"/>
          </a:xfrm>
        </p:spPr>
        <p:txBody>
          <a:bodyPr/>
          <a:lstStyle/>
          <a:p>
            <a:r>
              <a:rPr lang="es-ES" sz="3000" dirty="0" smtClean="0"/>
              <a:t>Reino Unido</a:t>
            </a:r>
          </a:p>
          <a:p>
            <a:pPr lvl="1"/>
            <a:r>
              <a:rPr lang="es-ES" sz="2600" dirty="0" smtClean="0"/>
              <a:t>Estados Unidos</a:t>
            </a:r>
          </a:p>
          <a:p>
            <a:pPr lvl="1"/>
            <a:r>
              <a:rPr lang="es-ES" sz="2600" dirty="0" smtClean="0"/>
              <a:t>Chile</a:t>
            </a:r>
          </a:p>
          <a:p>
            <a:pPr lvl="1"/>
            <a:r>
              <a:rPr lang="es-ES" sz="2600" dirty="0" smtClean="0"/>
              <a:t>Colombia</a:t>
            </a:r>
          </a:p>
          <a:p>
            <a:pPr lvl="1"/>
            <a:r>
              <a:rPr lang="es-ES" sz="2600" dirty="0" smtClean="0"/>
              <a:t>Trinidad y Tobago</a:t>
            </a:r>
          </a:p>
          <a:p>
            <a:pPr lvl="1"/>
            <a:r>
              <a:rPr lang="es-ES" sz="2600" dirty="0" smtClean="0"/>
              <a:t>CCE</a:t>
            </a:r>
            <a:endParaRPr lang="es-ES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Participación de potencias extranjeras</a:t>
            </a:r>
            <a:endParaRPr lang="es-ES" sz="3200" b="1" dirty="0"/>
          </a:p>
        </p:txBody>
      </p:sp>
      <p:pic>
        <p:nvPicPr>
          <p:cNvPr id="1026" name="Picture 2" descr="C:\Users\Equipo\Desktop\INSTI\1º BACH\Historia\Presentación Malvinas\Fotos\Guerra de las Malvinas - 198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44" y="2564904"/>
            <a:ext cx="8238512" cy="371753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67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7936"/>
          </a:xfrm>
        </p:spPr>
        <p:txBody>
          <a:bodyPr/>
          <a:lstStyle/>
          <a:p>
            <a:r>
              <a:rPr lang="es-ES" dirty="0" smtClean="0"/>
              <a:t>Acuerdos de Madrid (dos: 1989 y 1990)</a:t>
            </a:r>
          </a:p>
          <a:p>
            <a:pPr lvl="1"/>
            <a:r>
              <a:rPr lang="es-ES" dirty="0" smtClean="0"/>
              <a:t>Cese total de las hostilidades y vuelta al </a:t>
            </a:r>
            <a:r>
              <a:rPr lang="es-ES" i="1" dirty="0" smtClean="0"/>
              <a:t>statu quo ante </a:t>
            </a:r>
            <a:r>
              <a:rPr lang="es-ES" i="1" dirty="0" err="1"/>
              <a:t>b</a:t>
            </a:r>
            <a:r>
              <a:rPr lang="es-ES" i="1" dirty="0" err="1" smtClean="0"/>
              <a:t>ellum</a:t>
            </a:r>
            <a:r>
              <a:rPr lang="es-ES" dirty="0" smtClean="0"/>
              <a:t>.</a:t>
            </a:r>
          </a:p>
          <a:p>
            <a:r>
              <a:rPr lang="es-ES" dirty="0" smtClean="0"/>
              <a:t>Relativo</a:t>
            </a:r>
          </a:p>
          <a:p>
            <a:pPr lvl="1"/>
            <a:r>
              <a:rPr lang="es-ES" dirty="0" smtClean="0"/>
              <a:t>No se han vuelto a dar guerras</a:t>
            </a:r>
          </a:p>
          <a:p>
            <a:pPr lvl="1"/>
            <a:r>
              <a:rPr lang="es-ES" dirty="0" smtClean="0"/>
              <a:t>No se ha solucionado el problema, ambos países siguen reclamando la soberanía.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Éxito de la pacificación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38064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867" y="2225654"/>
            <a:ext cx="8111244" cy="4632345"/>
          </a:xfrm>
        </p:spPr>
        <p:txBody>
          <a:bodyPr>
            <a:normAutofit/>
          </a:bodyPr>
          <a:lstStyle/>
          <a:p>
            <a:r>
              <a:rPr lang="es-ES" dirty="0" smtClean="0"/>
              <a:t>Ninguno</a:t>
            </a:r>
          </a:p>
          <a:p>
            <a:pPr lvl="1"/>
            <a:r>
              <a:rPr lang="es-ES" dirty="0" smtClean="0"/>
              <a:t>Solo durante la guerra, los tres archipiélagos pasaron a formar parte </a:t>
            </a:r>
            <a:r>
              <a:rPr lang="es-ES" i="1" dirty="0" smtClean="0"/>
              <a:t>de facto </a:t>
            </a:r>
            <a:r>
              <a:rPr lang="es-ES" dirty="0" smtClean="0"/>
              <a:t>de Argentina.</a:t>
            </a:r>
          </a:p>
          <a:p>
            <a:pPr lvl="1"/>
            <a:r>
              <a:rPr lang="es-ES" dirty="0" smtClean="0"/>
              <a:t>Colonización británica de los archipiélagos.</a:t>
            </a:r>
          </a:p>
          <a:p>
            <a:r>
              <a:rPr lang="es-ES" dirty="0" smtClean="0"/>
              <a:t>Situación internacional actual:</a:t>
            </a:r>
          </a:p>
          <a:p>
            <a:pPr lvl="1"/>
            <a:r>
              <a:rPr lang="es-ES" dirty="0" smtClean="0"/>
              <a:t>«Soberanía pendiente de definición» (administrados por Reino Unido).</a:t>
            </a:r>
          </a:p>
          <a:p>
            <a:pPr lvl="1"/>
            <a:r>
              <a:rPr lang="es-ES" dirty="0" smtClean="0"/>
              <a:t>Examinada </a:t>
            </a:r>
            <a:r>
              <a:rPr lang="es-ES" dirty="0"/>
              <a:t>anualmente por el Comité de </a:t>
            </a:r>
            <a:r>
              <a:rPr lang="es-ES" dirty="0" smtClean="0"/>
              <a:t>Descolonización de la ONU.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Cambios territoriales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36832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7936"/>
          </a:xfrm>
        </p:spPr>
        <p:txBody>
          <a:bodyPr/>
          <a:lstStyle/>
          <a:p>
            <a:r>
              <a:rPr lang="es-ES" dirty="0" smtClean="0"/>
              <a:t>Argentina: </a:t>
            </a:r>
          </a:p>
          <a:p>
            <a:pPr lvl="1"/>
            <a:r>
              <a:rPr lang="es-ES" dirty="0" smtClean="0"/>
              <a:t>Caída de </a:t>
            </a:r>
            <a:r>
              <a:rPr lang="es-ES" dirty="0" err="1" smtClean="0"/>
              <a:t>Galtieri</a:t>
            </a:r>
            <a:r>
              <a:rPr lang="es-ES" dirty="0" smtClean="0"/>
              <a:t> (17/VI, solo tres días después de la derrota).</a:t>
            </a:r>
          </a:p>
          <a:p>
            <a:pPr lvl="1"/>
            <a:r>
              <a:rPr lang="es-ES" dirty="0" smtClean="0"/>
              <a:t>Caída (al año siguiente, 1983) del «Proceso de Reorganización Nacional», la última dictadura argentina.</a:t>
            </a:r>
          </a:p>
          <a:p>
            <a:pPr lvl="1"/>
            <a:r>
              <a:rPr lang="es-ES" dirty="0" smtClean="0"/>
              <a:t>Democracia con Raúl Alfonsín.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Repercusiones políticas</a:t>
            </a:r>
            <a:endParaRPr lang="es-ES" sz="3200" b="1" dirty="0"/>
          </a:p>
        </p:txBody>
      </p:sp>
      <p:pic>
        <p:nvPicPr>
          <p:cNvPr id="1026" name="Picture 2" descr="C:\Users\Equipo\Desktop\INSTI\1º BACH\Historia\Presentación Malvinas\Fotos\alfon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711" y="2060848"/>
            <a:ext cx="4952578" cy="374980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492896"/>
            <a:ext cx="8229600" cy="417793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Reino Unido:</a:t>
            </a:r>
          </a:p>
          <a:p>
            <a:pPr lvl="1"/>
            <a:r>
              <a:rPr lang="es-ES" dirty="0" smtClean="0"/>
              <a:t>Ganancia en popularidad del Partido Conservador.</a:t>
            </a:r>
          </a:p>
          <a:p>
            <a:pPr lvl="1"/>
            <a:r>
              <a:rPr lang="es-ES" dirty="0" smtClean="0"/>
              <a:t>Reelección de Margaret </a:t>
            </a:r>
            <a:r>
              <a:rPr lang="es-ES" dirty="0" err="1" smtClean="0"/>
              <a:t>Thatcher</a:t>
            </a:r>
            <a:r>
              <a:rPr lang="es-ES" dirty="0" smtClean="0"/>
              <a:t> en 1983 (y también después en 1987).</a:t>
            </a:r>
          </a:p>
          <a:p>
            <a:pPr lvl="1"/>
            <a:r>
              <a:rPr lang="es-ES" dirty="0" smtClean="0"/>
              <a:t>Mantenimiento de la </a:t>
            </a:r>
            <a:r>
              <a:rPr lang="es-ES" i="1" dirty="0" smtClean="0"/>
              <a:t>Royal </a:t>
            </a:r>
            <a:r>
              <a:rPr lang="es-ES" i="1" dirty="0" err="1" smtClean="0"/>
              <a:t>Navy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8487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0240" y="2348880"/>
            <a:ext cx="8258224" cy="4509120"/>
          </a:xfrm>
        </p:spPr>
        <p:txBody>
          <a:bodyPr>
            <a:normAutofit/>
          </a:bodyPr>
          <a:lstStyle/>
          <a:p>
            <a:r>
              <a:rPr lang="es-ES" dirty="0" smtClean="0"/>
              <a:t>Escaso (en ambos países)</a:t>
            </a:r>
          </a:p>
          <a:p>
            <a:pPr lvl="1"/>
            <a:r>
              <a:rPr lang="es-ES" dirty="0" smtClean="0"/>
              <a:t>Industria y ciudades no fueron objetivo.</a:t>
            </a:r>
            <a:endParaRPr lang="es-ES" dirty="0"/>
          </a:p>
          <a:p>
            <a:r>
              <a:rPr lang="es-ES" dirty="0" smtClean="0"/>
              <a:t>Argentina:</a:t>
            </a:r>
          </a:p>
          <a:p>
            <a:pPr lvl="1"/>
            <a:r>
              <a:rPr lang="es-ES" dirty="0" smtClean="0"/>
              <a:t>Mayor: gasto en armamento no recibido, inutilizado o destruido.</a:t>
            </a:r>
          </a:p>
          <a:p>
            <a:r>
              <a:rPr lang="es-ES" dirty="0" smtClean="0"/>
              <a:t>Reino Unido:</a:t>
            </a:r>
          </a:p>
          <a:p>
            <a:pPr lvl="1"/>
            <a:r>
              <a:rPr lang="es-ES" dirty="0" smtClean="0"/>
              <a:t>Despreciable: solo material bélico destruido.</a:t>
            </a:r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Impacto económico</a:t>
            </a:r>
            <a:endParaRPr lang="es-ES" sz="3200" b="1" dirty="0"/>
          </a:p>
        </p:txBody>
      </p:sp>
      <p:pic>
        <p:nvPicPr>
          <p:cNvPr id="2050" name="Picture 2" descr="Resultado de imagen de avion destruido malvin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8232" y="2420888"/>
            <a:ext cx="4967536" cy="368808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58560"/>
          </a:xfrm>
        </p:spPr>
        <p:txBody>
          <a:bodyPr>
            <a:normAutofit/>
          </a:bodyPr>
          <a:lstStyle/>
          <a:p>
            <a:r>
              <a:rPr lang="es-ES" dirty="0" smtClean="0"/>
              <a:t>Año </a:t>
            </a:r>
            <a:r>
              <a:rPr lang="es-ES" b="1" dirty="0" smtClean="0"/>
              <a:t>1982</a:t>
            </a:r>
          </a:p>
          <a:p>
            <a:r>
              <a:rPr lang="es-ES" dirty="0" smtClean="0"/>
              <a:t>Argentina – Reino Unido</a:t>
            </a:r>
          </a:p>
          <a:p>
            <a:r>
              <a:rPr lang="es-ES" dirty="0" smtClean="0"/>
              <a:t>Iniciada </a:t>
            </a:r>
            <a:r>
              <a:rPr lang="es-ES" b="1" dirty="0" smtClean="0"/>
              <a:t>unilateralmente</a:t>
            </a:r>
            <a:r>
              <a:rPr lang="es-ES" dirty="0" smtClean="0"/>
              <a:t> por Argentina.</a:t>
            </a:r>
          </a:p>
          <a:p>
            <a:r>
              <a:rPr lang="es-ES" dirty="0" smtClean="0"/>
              <a:t>En base a </a:t>
            </a:r>
            <a:r>
              <a:rPr lang="es-ES" b="1" dirty="0" smtClean="0"/>
              <a:t>reclamaciones</a:t>
            </a:r>
            <a:r>
              <a:rPr lang="es-ES" dirty="0" smtClean="0"/>
              <a:t> territoriales argentinas sobre las dependencias británicas de: Malvinas (</a:t>
            </a:r>
            <a:r>
              <a:rPr lang="es-ES" dirty="0" err="1" smtClean="0"/>
              <a:t>Falklands</a:t>
            </a:r>
            <a:r>
              <a:rPr lang="es-ES" dirty="0" smtClean="0"/>
              <a:t>), </a:t>
            </a:r>
            <a:r>
              <a:rPr lang="es-ES" dirty="0" err="1" smtClean="0"/>
              <a:t>Georgias</a:t>
            </a:r>
            <a:r>
              <a:rPr lang="es-ES" dirty="0" smtClean="0"/>
              <a:t> del Sur y Sándwich del Sur.</a:t>
            </a:r>
          </a:p>
          <a:p>
            <a:r>
              <a:rPr lang="es-ES" dirty="0" smtClean="0"/>
              <a:t>Se luchó exclusivamente en las islas.</a:t>
            </a:r>
          </a:p>
          <a:p>
            <a:r>
              <a:rPr lang="es-ES" dirty="0" smtClean="0"/>
              <a:t>Última guerra moderna: </a:t>
            </a:r>
            <a:r>
              <a:rPr lang="es-ES" b="1" dirty="0" smtClean="0"/>
              <a:t>aviación</a:t>
            </a:r>
            <a:r>
              <a:rPr lang="es-ES" dirty="0" smtClean="0"/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3119"/>
            <a:ext cx="8345543" cy="449574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Introducción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563740" y="1521454"/>
            <a:ext cx="61324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/>
                </a:solidFill>
              </a:rPr>
              <a:t>¿</a:t>
            </a:r>
            <a:r>
              <a:rPr lang="es-ES" sz="2400" b="1" dirty="0" smtClean="0">
                <a:solidFill>
                  <a:schemeClr val="accent1"/>
                </a:solidFill>
              </a:rPr>
              <a:t>Dónde</a:t>
            </a:r>
            <a:r>
              <a:rPr lang="es-ES" sz="2400" dirty="0" smtClean="0">
                <a:solidFill>
                  <a:schemeClr val="accent1"/>
                </a:solidFill>
              </a:rPr>
              <a:t> se encuentran las Malvinas?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9" name="Estrella de 5 puntas 8"/>
          <p:cNvSpPr/>
          <p:nvPr/>
        </p:nvSpPr>
        <p:spPr>
          <a:xfrm>
            <a:off x="3131840" y="6021288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3707904" y="622654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491880" y="613084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37656" y="2780928"/>
            <a:ext cx="479555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Historia de las Malvinas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1383" y="5085184"/>
            <a:ext cx="34563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b="1" dirty="0" smtClean="0"/>
              <a:t>¿Gibraltar argentino?</a:t>
            </a:r>
            <a:endParaRPr lang="es-ES" sz="2400" b="1" dirty="0"/>
          </a:p>
        </p:txBody>
      </p:sp>
      <p:sp>
        <p:nvSpPr>
          <p:cNvPr id="6" name="Flecha abajo 5"/>
          <p:cNvSpPr/>
          <p:nvPr/>
        </p:nvSpPr>
        <p:spPr>
          <a:xfrm>
            <a:off x="4355976" y="3695498"/>
            <a:ext cx="432048" cy="11736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908797" y="3695498"/>
            <a:ext cx="332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(Los británicos no lo sabían)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03648" y="3612308"/>
            <a:ext cx="19431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Descubrimiento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español: s. XVI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8458" y="4499828"/>
            <a:ext cx="193835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Españolas: 1766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06936" y="3510831"/>
            <a:ext cx="231185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Despobladas: 1811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941641" y="3995772"/>
            <a:ext cx="202651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Argentinas: 1820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63622" y="4499828"/>
            <a:ext cx="174438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Inglesas: 1833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3" grpId="0" animBg="1"/>
      <p:bldP spid="4" grpId="0" animBg="1"/>
      <p:bldP spid="6" grpId="0" animBg="1"/>
      <p:bldP spid="11" grpId="0"/>
      <p:bldP spid="11" grpId="1"/>
      <p:bldP spid="13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0240" y="2348880"/>
            <a:ext cx="8653760" cy="4509120"/>
          </a:xfrm>
        </p:spPr>
        <p:txBody>
          <a:bodyPr>
            <a:normAutofit/>
          </a:bodyPr>
          <a:lstStyle/>
          <a:p>
            <a:r>
              <a:rPr lang="es-ES" dirty="0" smtClean="0"/>
              <a:t>Bajas totales durante el conflicto: 907</a:t>
            </a:r>
          </a:p>
          <a:p>
            <a:pPr lvl="1"/>
            <a:r>
              <a:rPr lang="es-ES" dirty="0" smtClean="0"/>
              <a:t>Argentina: 649 bajas militares (la mitad, 323, solo en el hundimiento del Gral. Belgrano).</a:t>
            </a:r>
          </a:p>
          <a:p>
            <a:pPr lvl="1"/>
            <a:r>
              <a:rPr lang="es-ES" dirty="0" smtClean="0"/>
              <a:t>Reino Unido: 255 bajas militares.</a:t>
            </a:r>
          </a:p>
          <a:p>
            <a:pPr lvl="1"/>
            <a:r>
              <a:rPr lang="es-ES" dirty="0" smtClean="0"/>
              <a:t>Civiles: 3 isleñas (su casa fue cañoneada por error por la fragata HMS </a:t>
            </a:r>
            <a:r>
              <a:rPr lang="es-ES" dirty="0" err="1" smtClean="0"/>
              <a:t>Avenger</a:t>
            </a:r>
            <a:r>
              <a:rPr lang="es-ES" dirty="0" smtClean="0"/>
              <a:t>).</a:t>
            </a:r>
          </a:p>
          <a:p>
            <a:r>
              <a:rPr lang="es-ES" dirty="0" smtClean="0"/>
              <a:t>Bajas posteriores: &gt;500 suicidios por trauma</a:t>
            </a:r>
          </a:p>
          <a:p>
            <a:pPr lvl="1"/>
            <a:r>
              <a:rPr lang="es-ES" dirty="0" smtClean="0"/>
              <a:t>Argentina: 260-300 suicidios de veteranos.</a:t>
            </a:r>
          </a:p>
          <a:p>
            <a:pPr lvl="1"/>
            <a:r>
              <a:rPr lang="es-ES" dirty="0" smtClean="0"/>
              <a:t>Reino Unido: ~264 </a:t>
            </a:r>
            <a:r>
              <a:rPr lang="es-ES" dirty="0"/>
              <a:t>suicidios de </a:t>
            </a:r>
            <a:r>
              <a:rPr lang="es-ES" dirty="0" smtClean="0"/>
              <a:t>veteranos.</a:t>
            </a:r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Impacto social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53374" y="2780928"/>
            <a:ext cx="8820980" cy="3046988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Datos de </a:t>
            </a:r>
            <a:r>
              <a:rPr lang="es-ES" sz="3200" b="1" dirty="0" smtClean="0"/>
              <a:t>2002</a:t>
            </a:r>
            <a:r>
              <a:rPr lang="es-ES" sz="3200" dirty="0" smtClean="0"/>
              <a:t>: probablemente mayores.</a:t>
            </a:r>
            <a:endParaRPr lang="es-ES" sz="3200" b="1" dirty="0" smtClean="0"/>
          </a:p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En Argentina, los suicidios </a:t>
            </a:r>
            <a:r>
              <a:rPr lang="es-ES" sz="3200" b="1" dirty="0" smtClean="0"/>
              <a:t>superarán</a:t>
            </a:r>
            <a:r>
              <a:rPr lang="es-ES" sz="3200" dirty="0" smtClean="0"/>
              <a:t> pronto a las bajas en combate.</a:t>
            </a:r>
          </a:p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En Reino Unido </a:t>
            </a:r>
            <a:r>
              <a:rPr lang="es-ES" sz="3200" b="1" dirty="0" smtClean="0"/>
              <a:t>ya lo hacen</a:t>
            </a:r>
            <a:r>
              <a:rPr lang="es-ES" sz="3200" dirty="0" smtClean="0"/>
              <a:t>.</a:t>
            </a:r>
          </a:p>
          <a:p>
            <a:pPr marL="457200" indent="-457200" algn="ctr">
              <a:buClr>
                <a:schemeClr val="accent2"/>
              </a:buClr>
              <a:buSzPct val="150000"/>
              <a:buFont typeface="Courier New" pitchFamily="49" charset="0"/>
              <a:buChar char="o"/>
            </a:pPr>
            <a:r>
              <a:rPr lang="es-ES" sz="3200" dirty="0" smtClean="0"/>
              <a:t>Enorme </a:t>
            </a:r>
            <a:r>
              <a:rPr lang="es-ES" sz="3200" b="1" dirty="0" smtClean="0"/>
              <a:t>trauma</a:t>
            </a:r>
            <a:r>
              <a:rPr lang="es-ES" sz="3200" dirty="0" smtClean="0"/>
              <a:t>: guerra sucia y poco apoyo (por ambos países).</a:t>
            </a:r>
            <a:endParaRPr lang="es-ES" sz="3200" dirty="0"/>
          </a:p>
        </p:txBody>
      </p:sp>
      <p:pic>
        <p:nvPicPr>
          <p:cNvPr id="3074" name="Picture 2" descr="Resultado de imagen de british troops falkland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32542"/>
            <a:ext cx="6480720" cy="423778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06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0240" y="2348880"/>
            <a:ext cx="8258224" cy="4509120"/>
          </a:xfrm>
        </p:spPr>
        <p:txBody>
          <a:bodyPr>
            <a:normAutofit/>
          </a:bodyPr>
          <a:lstStyle/>
          <a:p>
            <a:r>
              <a:rPr lang="es-ES" dirty="0" smtClean="0"/>
              <a:t>Directos: ninguno.</a:t>
            </a:r>
          </a:p>
          <a:p>
            <a:r>
              <a:rPr lang="es-ES" dirty="0" smtClean="0"/>
              <a:t>Participación en guerra: ninguna (las tres isleñas fallecidas eran mujeres).</a:t>
            </a:r>
          </a:p>
          <a:p>
            <a:r>
              <a:rPr lang="es-ES" dirty="0" smtClean="0"/>
              <a:t>Cambios indirectos:</a:t>
            </a:r>
          </a:p>
          <a:p>
            <a:pPr lvl="1"/>
            <a:r>
              <a:rPr lang="es-ES" dirty="0" smtClean="0"/>
              <a:t>Argentina: con la dictadura caen también algunas ataduras &gt; legalización de los anticonceptivos.</a:t>
            </a:r>
          </a:p>
          <a:p>
            <a:pPr lvl="1"/>
            <a:r>
              <a:rPr lang="es-ES" dirty="0" smtClean="0"/>
              <a:t>Reino Unido: la primera </a:t>
            </a:r>
            <a:r>
              <a:rPr lang="es-ES" dirty="0" err="1" smtClean="0"/>
              <a:t>Primera</a:t>
            </a:r>
            <a:r>
              <a:rPr lang="es-ES" dirty="0" smtClean="0"/>
              <a:t> Ministra de la historia se gana el respeto del país.</a:t>
            </a:r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75556" y="1628800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Cambios para la mujer</a:t>
            </a:r>
            <a:endParaRPr lang="es-ES" sz="3200" b="1" dirty="0"/>
          </a:p>
        </p:txBody>
      </p:sp>
      <p:pic>
        <p:nvPicPr>
          <p:cNvPr id="4098" name="Picture 2" descr="Resultado de imagen de madres plaza de m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97" y="2492896"/>
            <a:ext cx="6951806" cy="395533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1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X. Bibliografía: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s-ES" dirty="0"/>
              <a:t>Imágenes: </a:t>
            </a:r>
            <a:endParaRPr lang="es-ES" dirty="0" smtClean="0"/>
          </a:p>
          <a:p>
            <a:pPr lvl="1"/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www.google.es/imghp?hl=es</a:t>
            </a:r>
            <a:endParaRPr lang="es-ES" dirty="0" smtClean="0"/>
          </a:p>
          <a:p>
            <a:pPr lvl="1"/>
            <a:r>
              <a:rPr lang="es-ES" dirty="0" smtClean="0"/>
              <a:t>(Demás páginas a continuación citadas)</a:t>
            </a:r>
          </a:p>
          <a:p>
            <a:r>
              <a:rPr lang="es-ES" dirty="0" smtClean="0"/>
              <a:t>Información:</a:t>
            </a:r>
          </a:p>
          <a:p>
            <a:pPr lvl="1"/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es.wikipedia.org</a:t>
            </a:r>
            <a:endParaRPr lang="es-ES" dirty="0" smtClean="0"/>
          </a:p>
          <a:p>
            <a:pPr lvl="1"/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www.bbc.com/mundo/noticias-38007110</a:t>
            </a:r>
            <a:endParaRPr lang="es-ES" dirty="0" smtClean="0"/>
          </a:p>
          <a:p>
            <a:pPr lvl="1"/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www.elmundo.es/cronica/2002/330/1013413872.html</a:t>
            </a:r>
            <a:endParaRPr lang="es-ES" dirty="0" smtClean="0"/>
          </a:p>
          <a:p>
            <a:pPr lvl="1"/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www.dailymail.co.uk/news/article-94492/Suicide-Falklands-veterans.html</a:t>
            </a: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16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X. Bibliografía: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lvl="1"/>
            <a:r>
              <a:rPr lang="es-ES" dirty="0">
                <a:hlinkClick r:id="rId2"/>
              </a:rPr>
              <a:t>https://canalhistoria.es/perfiles/margaret-thatcher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pPr lvl="1"/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www.britannica.com/event/Falkland-Islands-War</a:t>
            </a:r>
            <a:endParaRPr lang="es-ES" dirty="0" smtClean="0"/>
          </a:p>
          <a:p>
            <a:pPr lvl="1"/>
            <a:r>
              <a:rPr lang="es-ES" dirty="0">
                <a:hlinkClick r:id="rId4"/>
              </a:rPr>
              <a:t>https://chequeado.com/el-explicador/datos-de-los-combatientes-de-malvinas</a:t>
            </a:r>
            <a:r>
              <a:rPr lang="es-ES" dirty="0" smtClean="0">
                <a:hlinkClick r:id="rId4"/>
              </a:rPr>
              <a:t>/</a:t>
            </a:r>
            <a:endParaRPr lang="es-ES" dirty="0" smtClean="0"/>
          </a:p>
          <a:p>
            <a:pPr lvl="1"/>
            <a:r>
              <a:rPr lang="es-ES" dirty="0">
                <a:hlinkClick r:id="rId5"/>
              </a:rPr>
              <a:t>http://</a:t>
            </a:r>
            <a:r>
              <a:rPr lang="es-ES" dirty="0" smtClean="0">
                <a:hlinkClick r:id="rId5"/>
              </a:rPr>
              <a:t>www.cescem.org.ar/malvinas/cronologia.html</a:t>
            </a:r>
            <a:endParaRPr lang="es-ES" dirty="0" smtClean="0"/>
          </a:p>
          <a:p>
            <a:pPr lvl="1"/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hablemosdeargentina.com/c-generalidades-del-pais/guerra-de-las-malvinas</a:t>
            </a: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472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X. Bibliografía: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lvl="1"/>
            <a:r>
              <a:rPr lang="es-ES" dirty="0">
                <a:hlinkClick r:id="rId2"/>
              </a:rPr>
              <a:t>https://profeenhistoria.com/guerra-de-las-malvinas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pPr lvl="1"/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www.ecured.cu/Guerra_de_las_Malvinas#Posici.C3.B3n_de_Chile</a:t>
            </a:r>
            <a:endParaRPr lang="es-ES" dirty="0" smtClean="0"/>
          </a:p>
          <a:p>
            <a:pPr lvl="1"/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www.ipsos.com/ipsos-mori/en-uk/falklands-war-panel-survey</a:t>
            </a: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5122" name="Picture 2" descr="Resultado de imagen de falklands w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88" y="4221088"/>
            <a:ext cx="3816424" cy="253410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74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062912" cy="1470025"/>
          </a:xfrm>
        </p:spPr>
        <p:txBody>
          <a:bodyPr anchor="ctr">
            <a:normAutofit/>
          </a:bodyPr>
          <a:lstStyle/>
          <a:p>
            <a:pPr algn="ctr"/>
            <a:r>
              <a:rPr lang="es-ES" sz="8000" b="1" dirty="0" smtClean="0"/>
              <a:t>FIN</a:t>
            </a:r>
            <a:endParaRPr lang="es-ES" sz="8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062912" cy="1752600"/>
          </a:xfrm>
        </p:spPr>
        <p:txBody>
          <a:bodyPr/>
          <a:lstStyle/>
          <a:p>
            <a:pPr algn="ctr"/>
            <a:r>
              <a:rPr lang="es-ES" dirty="0" smtClean="0"/>
              <a:t>¡Gracias por vuestra atención!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78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dirty="0" smtClean="0"/>
              <a:t>Contexto histórico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Gobierno democrático de </a:t>
            </a:r>
            <a:r>
              <a:rPr lang="es-ES" dirty="0" err="1" smtClean="0"/>
              <a:t>Yrigoyen</a:t>
            </a:r>
            <a:endParaRPr lang="es-ES" dirty="0" smtClean="0"/>
          </a:p>
          <a:p>
            <a:r>
              <a:rPr lang="es-ES" dirty="0" smtClean="0"/>
              <a:t>Golpe militar de 1930</a:t>
            </a:r>
          </a:p>
          <a:p>
            <a:r>
              <a:rPr lang="es-ES" dirty="0" smtClean="0"/>
              <a:t>«Década Infame» (1930-1943)</a:t>
            </a:r>
          </a:p>
          <a:p>
            <a:r>
              <a:rPr lang="es-ES" dirty="0" smtClean="0"/>
              <a:t>Revolución de 1943</a:t>
            </a:r>
          </a:p>
          <a:p>
            <a:r>
              <a:rPr lang="es-ES" dirty="0" smtClean="0"/>
              <a:t>Presidencia de Perón (1946-1955)</a:t>
            </a:r>
          </a:p>
          <a:p>
            <a:r>
              <a:rPr lang="es-ES" dirty="0" smtClean="0"/>
              <a:t>«Revolución Libertadora»</a:t>
            </a:r>
          </a:p>
          <a:p>
            <a:r>
              <a:rPr lang="es-ES" dirty="0" smtClean="0"/>
              <a:t>Golpe militar de 1962</a:t>
            </a:r>
          </a:p>
          <a:p>
            <a:r>
              <a:rPr lang="es-ES" dirty="0" smtClean="0"/>
              <a:t>Golpe militar de 1966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7421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dirty="0" smtClean="0"/>
              <a:t>Contexto histórico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Elecciones de 1973: victoria del Partido Justicialista: Perón presidente.</a:t>
            </a:r>
          </a:p>
          <a:p>
            <a:r>
              <a:rPr lang="es-ES" dirty="0" smtClean="0"/>
              <a:t>Muerte de Perón: Isabelita presidenta.</a:t>
            </a:r>
            <a:endParaRPr lang="es-ES" dirty="0"/>
          </a:p>
        </p:txBody>
      </p:sp>
      <p:pic>
        <p:nvPicPr>
          <p:cNvPr id="2050" name="Picture 2" descr="C:\Users\Equipo\Desktop\INSTI\1º BACH\Historia\Presentación Malvinas\Fotos\per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581261"/>
            <a:ext cx="2232248" cy="299905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quipo\Desktop\INSTI\1º BACH\Historia\Presentación Malvinas\Fotos\isabel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581261"/>
            <a:ext cx="1930687" cy="299905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 rot="20834516">
            <a:off x="2050778" y="4655137"/>
            <a:ext cx="1614010" cy="85129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4400" b="1" dirty="0" smtClean="0"/>
              <a:t>R.I.P.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340067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quipo\Downloads\7cb1278b-c8a1-40f6-a5ea-d837f051a4f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01000" cy="48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Contexto histórico</a:t>
            </a:r>
            <a:endParaRPr lang="es-ES" dirty="0"/>
          </a:p>
        </p:txBody>
      </p:sp>
      <p:pic>
        <p:nvPicPr>
          <p:cNvPr id="1028" name="Picture 4" descr="C:\Users\Equipo\Downloads\Intervenciones militares estadounidenses abiertas_encubiertas probada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" y="1423129"/>
            <a:ext cx="8928992" cy="48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quipo\Desktop\sa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3642"/>
            <a:ext cx="4402994" cy="59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quipo\Desktop\kissing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13687" cy="396307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851920" y="2825751"/>
            <a:ext cx="1146875" cy="953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1528" y="2088189"/>
            <a:ext cx="3238500" cy="24288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15" y="1666526"/>
            <a:ext cx="2969072" cy="38857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6391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536923"/>
              </p:ext>
            </p:extLst>
          </p:nvPr>
        </p:nvGraphicFramePr>
        <p:xfrm>
          <a:off x="179512" y="1772816"/>
          <a:ext cx="8712968" cy="4465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2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Temáticas</a:t>
                      </a:r>
                      <a:endParaRPr lang="es-ES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Temporales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Ideológicas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Territoriales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Económicas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Largo plazo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Corto plazo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Inmediatas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9" marR="59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97240" y="3068959"/>
            <a:ext cx="25202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* Territorio irredento</a:t>
            </a:r>
            <a:endParaRPr lang="es-ES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3068960"/>
            <a:ext cx="3456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* Reclamaciones antárticas</a:t>
            </a:r>
            <a:endParaRPr lang="es-ES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Causas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197240" y="1385482"/>
            <a:ext cx="4390984" cy="48518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289882" y="3933056"/>
            <a:ext cx="259228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* Oposición a </a:t>
            </a:r>
            <a:r>
              <a:rPr lang="es-ES" sz="1600" b="1" dirty="0" err="1">
                <a:solidFill>
                  <a:schemeClr val="bg1"/>
                </a:solidFill>
              </a:rPr>
              <a:t>Galtieri</a:t>
            </a:r>
            <a:endParaRPr lang="es-ES" sz="1600" b="1" dirty="0">
              <a:solidFill>
                <a:schemeClr val="bg1"/>
              </a:solidFill>
            </a:endParaRP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99792" y="38245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Eliminación de los derechos civiles</a:t>
            </a:r>
          </a:p>
          <a:p>
            <a:pPr marL="742950" lvl="1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Violación DDHH</a:t>
            </a:r>
          </a:p>
          <a:p>
            <a:pPr marL="742950" lvl="1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Madres Plaza de Mayo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47971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- Pobreza sin precedentes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86752" y="4210055"/>
            <a:ext cx="2592288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* Impopularidad Tory</a:t>
            </a:r>
          </a:p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   - </a:t>
            </a:r>
            <a:r>
              <a:rPr lang="es-ES" sz="1600" dirty="0" smtClean="0">
                <a:solidFill>
                  <a:schemeClr val="bg1"/>
                </a:solidFill>
              </a:rPr>
              <a:t>Recesión</a:t>
            </a:r>
            <a:endParaRPr lang="es-ES" sz="1600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   - Royal </a:t>
            </a:r>
            <a:r>
              <a:rPr lang="es-ES" sz="1600" dirty="0" err="1">
                <a:solidFill>
                  <a:schemeClr val="bg1"/>
                </a:solidFill>
              </a:rPr>
              <a:t>Navy</a:t>
            </a:r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34683" y="4221676"/>
            <a:ext cx="2597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* Base Corbeta Uruguay (SS - 1976)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64640" y="5380713"/>
            <a:ext cx="2626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* (</a:t>
            </a:r>
            <a:r>
              <a:rPr lang="es-ES" sz="1600" dirty="0">
                <a:solidFill>
                  <a:schemeClr val="bg1"/>
                </a:solidFill>
              </a:rPr>
              <a:t>GS - 1982) 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ARA </a:t>
            </a:r>
            <a:r>
              <a:rPr lang="es-ES" sz="1600" dirty="0">
                <a:solidFill>
                  <a:schemeClr val="bg1"/>
                </a:solidFill>
              </a:rPr>
              <a:t>Bahía Buen Suceso 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vs HMS </a:t>
            </a:r>
            <a:r>
              <a:rPr lang="es-ES" sz="1600" dirty="0" err="1" smtClean="0">
                <a:solidFill>
                  <a:schemeClr val="bg1"/>
                </a:solidFill>
              </a:rPr>
              <a:t>Endurance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</a:rPr>
              <a:t>¡!</a:t>
            </a:r>
            <a:endParaRPr lang="es-ES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565499" y="407080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* Yacimientos crudo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65499" y="4363196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* Pesquería (poco importante)</a:t>
            </a:r>
            <a:endParaRPr lang="es-ES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973958" y="5661248"/>
            <a:ext cx="12241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-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13571" y="5661248"/>
            <a:ext cx="12241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-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51820" y="52249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Triste honor argentino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99792" y="29249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Crisis económica</a:t>
            </a:r>
          </a:p>
          <a:p>
            <a:pPr marL="742950" lvl="1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Subida de impuestos</a:t>
            </a:r>
          </a:p>
          <a:p>
            <a:pPr marL="742950" lvl="1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Bajada del poder adquisitivo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9792" y="24928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- Inflación 90% anual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25" name="Picture 1" descr="C:\Users\Equipo\Desktop\INSTI\1º BACH\Historia\Presentación Malvinas\Fotos\Gráf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18" y="1885168"/>
            <a:ext cx="7012827" cy="324957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54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73E-6 L 0.19358 -0.3132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156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7000" y="57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58 -0.31321 L 0.00452 0.0016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5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 animBg="1"/>
      <p:bldP spid="8" grpId="1" animBg="1"/>
      <p:bldP spid="7" grpId="0"/>
      <p:bldP spid="7" grpId="1"/>
      <p:bldP spid="7" grpId="2"/>
      <p:bldP spid="7" grpId="3"/>
      <p:bldP spid="7" grpId="4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21" grpId="0"/>
      <p:bldP spid="24" grpId="0"/>
      <p:bldP spid="3" grpId="0"/>
      <p:bldP spid="3" grpId="1"/>
      <p:bldP spid="10" grpId="0"/>
      <p:bldP spid="10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 Planificación y desarrollo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150272"/>
              </p:ext>
            </p:extLst>
          </p:nvPr>
        </p:nvGraphicFramePr>
        <p:xfrm>
          <a:off x="467544" y="2492896"/>
          <a:ext cx="8280918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Argentina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Reino Unido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Estrategia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Táctica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91680" y="1628800"/>
            <a:ext cx="55446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Estrategias y tácticas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885295" y="328498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* </a:t>
            </a:r>
            <a:r>
              <a:rPr lang="es-ES" sz="2000" b="1" dirty="0">
                <a:solidFill>
                  <a:schemeClr val="bg1"/>
                </a:solidFill>
              </a:rPr>
              <a:t>Controlar las islas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* Esperar capitulación</a:t>
            </a:r>
            <a:endParaRPr lang="es-ES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29311" y="4725144"/>
            <a:ext cx="32403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1. </a:t>
            </a:r>
            <a:r>
              <a:rPr lang="es-ES" sz="2000" b="1" dirty="0">
                <a:solidFill>
                  <a:schemeClr val="bg1"/>
                </a:solidFill>
              </a:rPr>
              <a:t>Desembarco</a:t>
            </a:r>
            <a:r>
              <a:rPr lang="es-ES" sz="2000" dirty="0">
                <a:solidFill>
                  <a:schemeClr val="bg1"/>
                </a:solidFill>
              </a:rPr>
              <a:t> sorpresa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2. Fortificación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3. Espera</a:t>
            </a:r>
            <a:endParaRPr lang="es-ES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88437" y="328498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* Bloquear al enemigo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* </a:t>
            </a:r>
            <a:r>
              <a:rPr lang="es-ES" sz="2000" b="1" dirty="0">
                <a:solidFill>
                  <a:schemeClr val="bg1"/>
                </a:solidFill>
              </a:rPr>
              <a:t>Controlar las islas</a:t>
            </a:r>
            <a:endParaRPr lang="es-ES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64401" y="4749183"/>
            <a:ext cx="38164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1. Zona de exclusión naval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2. Superioridad aérea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</a:rPr>
              <a:t>3. </a:t>
            </a:r>
            <a:r>
              <a:rPr lang="es-ES" sz="2000" b="1" dirty="0">
                <a:solidFill>
                  <a:schemeClr val="bg1"/>
                </a:solidFill>
              </a:rPr>
              <a:t>Desembarco</a:t>
            </a:r>
            <a:r>
              <a:rPr lang="es-ES" sz="2000" dirty="0">
                <a:solidFill>
                  <a:schemeClr val="bg1"/>
                </a:solidFill>
              </a:rPr>
              <a:t> anfibio</a:t>
            </a:r>
            <a:endParaRPr lang="es-ES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44534" y="3269543"/>
            <a:ext cx="3209914" cy="954107"/>
          </a:xfrm>
          <a:prstGeom prst="rect">
            <a:avLst/>
          </a:prstGeom>
          <a:solidFill>
            <a:srgbClr val="FFCD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«Dos no pelean si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uno no quiere»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9339" y="5157192"/>
            <a:ext cx="2592288" cy="954107"/>
          </a:xfrm>
          <a:prstGeom prst="rect">
            <a:avLst/>
          </a:prstGeom>
          <a:solidFill>
            <a:srgbClr val="FFEB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Operación</a:t>
            </a:r>
            <a:r>
              <a:rPr lang="es-ES" sz="2800" b="1" dirty="0" smtClean="0">
                <a:solidFill>
                  <a:schemeClr val="bg1"/>
                </a:solidFill>
              </a:rPr>
              <a:t> «Rosario»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88436" y="4527037"/>
            <a:ext cx="3288019" cy="954107"/>
          </a:xfrm>
          <a:prstGeom prst="rect">
            <a:avLst/>
          </a:prstGeom>
          <a:solidFill>
            <a:srgbClr val="FFEB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Operación</a:t>
            </a:r>
            <a:r>
              <a:rPr lang="es-ES" sz="2800" b="1" dirty="0" smtClean="0">
                <a:solidFill>
                  <a:schemeClr val="bg1"/>
                </a:solidFill>
              </a:rPr>
              <a:t> «Sutton»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Equipo\Desktop\INSTI\1º BACH\Historia\Presentación Malvinas\Fotos\Margaret Thatch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205" y="915987"/>
            <a:ext cx="3611563" cy="50260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4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1" grpId="1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0676" y="2338676"/>
            <a:ext cx="5073772" cy="416180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19/III – Desembarco de chatarreros en GS.</a:t>
            </a:r>
          </a:p>
          <a:p>
            <a:r>
              <a:rPr lang="es-ES" dirty="0" smtClean="0"/>
              <a:t>21/III – Zarpa de Malvinas el HMS </a:t>
            </a:r>
            <a:r>
              <a:rPr lang="es-ES" dirty="0" err="1" smtClean="0"/>
              <a:t>Endurance</a:t>
            </a:r>
            <a:r>
              <a:rPr lang="es-ES" dirty="0" smtClean="0"/>
              <a:t>.</a:t>
            </a:r>
          </a:p>
          <a:p>
            <a:r>
              <a:rPr lang="es-ES" dirty="0" smtClean="0"/>
              <a:t>23/III – RU envía otros dos buques al Atlántico Sur y ordena desalojar a los obreros de GS.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1628800"/>
            <a:ext cx="69127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Desarrollo de la contienda (1982)</a:t>
            </a:r>
            <a:endParaRPr lang="es-ES" sz="3200" b="1" dirty="0"/>
          </a:p>
        </p:txBody>
      </p:sp>
      <p:pic>
        <p:nvPicPr>
          <p:cNvPr id="2050" name="Picture 2" descr="C:\Users\Equipo\Desktop\INSTI\1º BACH\Historia\Presentación Malvinas\Fotos\esquem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54804"/>
            <a:ext cx="2478733" cy="414568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560100" y="2338676"/>
            <a:ext cx="5476396" cy="41618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26/III – Argentina decide responder.</a:t>
            </a:r>
          </a:p>
          <a:p>
            <a:r>
              <a:rPr lang="es-ES" dirty="0" smtClean="0"/>
              <a:t>28/III – Parte el destacamento argentina. La armada en Gibraltar se prepara.</a:t>
            </a:r>
          </a:p>
          <a:p>
            <a:r>
              <a:rPr lang="es-ES" dirty="0" smtClean="0"/>
              <a:t>31/III – RU queda informado de los hechos.</a:t>
            </a:r>
          </a:p>
          <a:p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60100" y="2359054"/>
            <a:ext cx="5073772" cy="4161809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01/IV – Reagan habla con </a:t>
            </a:r>
            <a:r>
              <a:rPr lang="es-ES" dirty="0" err="1" smtClean="0"/>
              <a:t>Galtieri</a:t>
            </a:r>
            <a:r>
              <a:rPr lang="es-ES" dirty="0" smtClean="0"/>
              <a:t> (sin suerte).</a:t>
            </a:r>
          </a:p>
          <a:p>
            <a:r>
              <a:rPr lang="es-ES" b="1" dirty="0" smtClean="0"/>
              <a:t>02/IV</a:t>
            </a:r>
            <a:r>
              <a:rPr lang="es-ES" dirty="0" smtClean="0"/>
              <a:t> – Comienza la «Operación Rosario».</a:t>
            </a:r>
          </a:p>
          <a:p>
            <a:r>
              <a:rPr lang="es-ES" dirty="0" smtClean="0"/>
              <a:t>03/IV – Ruptura total de las relaciones diplomáticas. El CS de la ONU anuncia la resolución 502.</a:t>
            </a:r>
          </a:p>
        </p:txBody>
      </p:sp>
      <p:sp>
        <p:nvSpPr>
          <p:cNvPr id="8" name="2 Marcador de contenido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560100" y="2359054"/>
            <a:ext cx="5476396" cy="41618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04/IV – Argentina ocupa las GS.</a:t>
            </a:r>
          </a:p>
          <a:p>
            <a:r>
              <a:rPr lang="es-ES" dirty="0" smtClean="0"/>
              <a:t>05/IV – Dimite Lord Carrington (SAE). LA CEE sanciona a Argentina.</a:t>
            </a:r>
          </a:p>
          <a:p>
            <a:r>
              <a:rPr lang="es-ES" dirty="0" smtClean="0"/>
              <a:t>11/IV – Juan Pablo II pide el cese de las hostilidades.</a:t>
            </a:r>
          </a:p>
        </p:txBody>
      </p:sp>
    </p:spTree>
    <p:extLst>
      <p:ext uri="{BB962C8B-B14F-4D97-AF65-F5344CB8AC3E}">
        <p14:creationId xmlns:p14="http://schemas.microsoft.com/office/powerpoint/2010/main" val="5226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uiExpand="1" build="p"/>
      <p:bldP spid="6" grpId="1" uiExpand="1" build="allAtOnce"/>
      <p:bldP spid="7" grpId="0" uiExpand="1" build="p"/>
      <p:bldP spid="7" grpId="1" uiExpand="1" build="allAtOnce"/>
      <p:bldP spid="8" grpId="0" uiExpand="1" build="p"/>
      <p:bldP spid="8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Planificación y desarrollo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1628800"/>
            <a:ext cx="69127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/>
              <a:t>Desarrollo de la contienda (1982)</a:t>
            </a:r>
            <a:endParaRPr lang="es-ES" sz="3200" b="1" dirty="0"/>
          </a:p>
        </p:txBody>
      </p:sp>
      <p:pic>
        <p:nvPicPr>
          <p:cNvPr id="2050" name="Picture 2" descr="C:\Users\Equipo\Desktop\INSTI\1º BACH\Historia\Presentación Malvinas\Fotos\esquem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54804"/>
            <a:ext cx="2478733" cy="414568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60100" y="2359054"/>
            <a:ext cx="5073772" cy="41618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01/V – Primeras hostilidades: intento de desembarco británico.</a:t>
            </a:r>
          </a:p>
          <a:p>
            <a:r>
              <a:rPr lang="es-ES" dirty="0" smtClean="0"/>
              <a:t>02/V – El submarino </a:t>
            </a:r>
            <a:r>
              <a:rPr lang="es-ES" dirty="0" err="1" smtClean="0"/>
              <a:t>Conqueror</a:t>
            </a:r>
            <a:r>
              <a:rPr lang="es-ES" dirty="0" smtClean="0"/>
              <a:t> hunde el Gral. Belgrano fuera del área de exclusión, provocando 323 bajas.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560100" y="2366590"/>
            <a:ext cx="5073772" cy="4161809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04/V – La FAA hunde el destructor </a:t>
            </a:r>
            <a:r>
              <a:rPr lang="es-ES" dirty="0" err="1" smtClean="0"/>
              <a:t>Shieffield</a:t>
            </a:r>
            <a:r>
              <a:rPr lang="es-ES" dirty="0" smtClean="0"/>
              <a:t>.</a:t>
            </a:r>
          </a:p>
          <a:p>
            <a:r>
              <a:rPr lang="es-ES" dirty="0" smtClean="0"/>
              <a:t>09/V – La RN hunde el pesquero </a:t>
            </a:r>
            <a:r>
              <a:rPr lang="es-ES" dirty="0" err="1" smtClean="0"/>
              <a:t>Nawal</a:t>
            </a:r>
            <a:r>
              <a:rPr lang="es-ES" dirty="0" smtClean="0"/>
              <a:t> y ametralla los barcos de salvamento.</a:t>
            </a:r>
          </a:p>
          <a:p>
            <a:r>
              <a:rPr lang="es-ES" dirty="0" smtClean="0"/>
              <a:t>12/V – parte de Inglaterra la fuerza principal: 3000 hombres.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560100" y="2338676"/>
            <a:ext cx="5404388" cy="41618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21/V – RU consigue una cabeza de playa en Puerto San Carlos.</a:t>
            </a:r>
          </a:p>
          <a:p>
            <a:r>
              <a:rPr lang="es-ES" dirty="0"/>
              <a:t>1</a:t>
            </a:r>
            <a:r>
              <a:rPr lang="es-ES" dirty="0" smtClean="0"/>
              <a:t>2/VI – RU avanza sobre Puerto Argentino/Stanley.</a:t>
            </a:r>
          </a:p>
          <a:p>
            <a:r>
              <a:rPr lang="es-ES" dirty="0" smtClean="0"/>
              <a:t>13/VI – Manifestación en Buenos Aires por la no rendición.</a:t>
            </a:r>
          </a:p>
          <a:p>
            <a:endParaRPr lang="es-ES" dirty="0" smtClean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572142" y="2366589"/>
            <a:ext cx="5320338" cy="41618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14/VI</a:t>
            </a:r>
            <a:r>
              <a:rPr lang="es-ES" dirty="0" smtClean="0"/>
              <a:t> – Rendición argentina. Marcha de rechazo en Buenos Aires.</a:t>
            </a:r>
          </a:p>
          <a:p>
            <a:r>
              <a:rPr lang="es-ES" dirty="0" smtClean="0"/>
              <a:t>20/VI – RU desaloja la base científica argentina Corbeta Uruguay. RU declara formalmente el fin de las hostilidades.</a:t>
            </a:r>
          </a:p>
        </p:txBody>
      </p:sp>
    </p:spTree>
    <p:extLst>
      <p:ext uri="{BB962C8B-B14F-4D97-AF65-F5344CB8AC3E}">
        <p14:creationId xmlns:p14="http://schemas.microsoft.com/office/powerpoint/2010/main" val="751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1" grpId="0" uiExpand="1" build="p"/>
      <p:bldP spid="11" grpId="1" uiExpand="1" build="allAtOnce"/>
      <p:bldP spid="12" grpId="0" uiExpand="1" build="p"/>
      <p:bldP spid="12" grpId="1" uiExpand="1" build="allAtOnce"/>
      <p:bldP spid="1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1135</TotalTime>
  <Words>1483</Words>
  <Application>Microsoft Office PowerPoint</Application>
  <PresentationFormat>Presentación en pantalla (4:3)</PresentationFormat>
  <Paragraphs>274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Times New Roman</vt:lpstr>
      <vt:lpstr>Verdana</vt:lpstr>
      <vt:lpstr>Wingdings 2</vt:lpstr>
      <vt:lpstr>Brío</vt:lpstr>
      <vt:lpstr>Guerra de las Malvinas - 1982</vt:lpstr>
      <vt:lpstr>1. Introducción</vt:lpstr>
      <vt:lpstr>1. Contexto histórico</vt:lpstr>
      <vt:lpstr>1. Contexto histórico</vt:lpstr>
      <vt:lpstr>1. Contexto histórico</vt:lpstr>
      <vt:lpstr>2. Causas</vt:lpstr>
      <vt:lpstr>3. Planificación y desarrollo</vt:lpstr>
      <vt:lpstr>3. Planificación y desarrollo</vt:lpstr>
      <vt:lpstr>3. Planificación y desarrollo</vt:lpstr>
      <vt:lpstr>3. Planificación y desarrollo</vt:lpstr>
      <vt:lpstr>3. Planificación y desarrollo</vt:lpstr>
      <vt:lpstr>3. Planificación y desarrollo</vt:lpstr>
      <vt:lpstr>3. Planificación y desarrollo</vt:lpstr>
      <vt:lpstr>3. Planificación y desarrollo</vt:lpstr>
      <vt:lpstr>3. Planificación y desarrollo</vt:lpstr>
      <vt:lpstr>4. Consecuencias</vt:lpstr>
      <vt:lpstr>4. Consecuencias</vt:lpstr>
      <vt:lpstr>4. Consecuencias</vt:lpstr>
      <vt:lpstr>4. Consecuencias</vt:lpstr>
      <vt:lpstr>4. Consecuencias</vt:lpstr>
      <vt:lpstr>4. Consecuencias</vt:lpstr>
      <vt:lpstr>X. Bibliografía:</vt:lpstr>
      <vt:lpstr>X. Bibliografía:</vt:lpstr>
      <vt:lpstr>X. Bibliografía: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Diego</cp:lastModifiedBy>
  <cp:revision>73</cp:revision>
  <dcterms:created xsi:type="dcterms:W3CDTF">2019-03-28T22:37:44Z</dcterms:created>
  <dcterms:modified xsi:type="dcterms:W3CDTF">2019-04-11T14:33:04Z</dcterms:modified>
</cp:coreProperties>
</file>