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59" r:id="rId5"/>
    <p:sldId id="294" r:id="rId6"/>
    <p:sldId id="295" r:id="rId7"/>
    <p:sldId id="260" r:id="rId8"/>
    <p:sldId id="296" r:id="rId9"/>
    <p:sldId id="261" r:id="rId10"/>
    <p:sldId id="262" r:id="rId11"/>
    <p:sldId id="297" r:id="rId12"/>
    <p:sldId id="298"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99" r:id="rId34"/>
    <p:sldId id="283" r:id="rId35"/>
    <p:sldId id="284" r:id="rId36"/>
    <p:sldId id="285" r:id="rId37"/>
    <p:sldId id="286" r:id="rId38"/>
    <p:sldId id="300" r:id="rId3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6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65ECA1-D2FA-4111-AA21-26D56B9FE7DE}" type="datetimeFigureOut">
              <a:rPr lang="es-ES" smtClean="0"/>
              <a:t>07/04/2019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03B89-A4C3-4562-B6E3-9924FA3F8811}" type="slidenum">
              <a:rPr lang="es-ES" smtClean="0"/>
              <a:t>‹Nº›</a:t>
            </a:fld>
            <a:endParaRPr lang="es-ES"/>
          </a:p>
        </p:txBody>
      </p:sp>
    </p:spTree>
    <p:extLst>
      <p:ext uri="{BB962C8B-B14F-4D97-AF65-F5344CB8AC3E}">
        <p14:creationId xmlns:p14="http://schemas.microsoft.com/office/powerpoint/2010/main" val="987692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9303B89-A4C3-4562-B6E3-9924FA3F8811}" type="slidenum">
              <a:rPr lang="es-ES" smtClean="0"/>
              <a:t>38</a:t>
            </a:fld>
            <a:endParaRPr lang="es-ES"/>
          </a:p>
        </p:txBody>
      </p:sp>
    </p:spTree>
    <p:extLst>
      <p:ext uri="{BB962C8B-B14F-4D97-AF65-F5344CB8AC3E}">
        <p14:creationId xmlns:p14="http://schemas.microsoft.com/office/powerpoint/2010/main" val="2460431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6C5E72D4-A088-45BA-B365-36B3373BB55A}" type="datetimeFigureOut">
              <a:rPr lang="es-ES" smtClean="0"/>
              <a:t>07/04/2019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EE9DCF1-EE2D-4376-8C3D-F3ADD9304B25}" type="slidenum">
              <a:rPr lang="es-ES" smtClean="0"/>
              <a:t>‹Nº›</a:t>
            </a:fld>
            <a:endParaRPr lang="es-ES"/>
          </a:p>
        </p:txBody>
      </p:sp>
    </p:spTree>
    <p:extLst>
      <p:ext uri="{BB962C8B-B14F-4D97-AF65-F5344CB8AC3E}">
        <p14:creationId xmlns:p14="http://schemas.microsoft.com/office/powerpoint/2010/main" val="2711934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C5E72D4-A088-45BA-B365-36B3373BB55A}" type="datetimeFigureOut">
              <a:rPr lang="es-ES" smtClean="0"/>
              <a:t>07/04/2019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EE9DCF1-EE2D-4376-8C3D-F3ADD9304B25}" type="slidenum">
              <a:rPr lang="es-ES" smtClean="0"/>
              <a:t>‹Nº›</a:t>
            </a:fld>
            <a:endParaRPr lang="es-ES"/>
          </a:p>
        </p:txBody>
      </p:sp>
    </p:spTree>
    <p:extLst>
      <p:ext uri="{BB962C8B-B14F-4D97-AF65-F5344CB8AC3E}">
        <p14:creationId xmlns:p14="http://schemas.microsoft.com/office/powerpoint/2010/main" val="2875811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C5E72D4-A088-45BA-B365-36B3373BB55A}" type="datetimeFigureOut">
              <a:rPr lang="es-ES" smtClean="0"/>
              <a:t>07/04/2019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EE9DCF1-EE2D-4376-8C3D-F3ADD9304B25}" type="slidenum">
              <a:rPr lang="es-ES" smtClean="0"/>
              <a:t>‹Nº›</a:t>
            </a:fld>
            <a:endParaRPr lang="es-ES"/>
          </a:p>
        </p:txBody>
      </p:sp>
    </p:spTree>
    <p:extLst>
      <p:ext uri="{BB962C8B-B14F-4D97-AF65-F5344CB8AC3E}">
        <p14:creationId xmlns:p14="http://schemas.microsoft.com/office/powerpoint/2010/main" val="3176152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C5E72D4-A088-45BA-B365-36B3373BB55A}" type="datetimeFigureOut">
              <a:rPr lang="es-ES" smtClean="0"/>
              <a:t>07/04/2019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EE9DCF1-EE2D-4376-8C3D-F3ADD9304B25}" type="slidenum">
              <a:rPr lang="es-ES" smtClean="0"/>
              <a:t>‹Nº›</a:t>
            </a:fld>
            <a:endParaRPr lang="es-ES"/>
          </a:p>
        </p:txBody>
      </p:sp>
    </p:spTree>
    <p:extLst>
      <p:ext uri="{BB962C8B-B14F-4D97-AF65-F5344CB8AC3E}">
        <p14:creationId xmlns:p14="http://schemas.microsoft.com/office/powerpoint/2010/main" val="3545706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6C5E72D4-A088-45BA-B365-36B3373BB55A}" type="datetimeFigureOut">
              <a:rPr lang="es-ES" smtClean="0"/>
              <a:t>07/04/2019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EE9DCF1-EE2D-4376-8C3D-F3ADD9304B25}" type="slidenum">
              <a:rPr lang="es-ES" smtClean="0"/>
              <a:t>‹Nº›</a:t>
            </a:fld>
            <a:endParaRPr lang="es-ES"/>
          </a:p>
        </p:txBody>
      </p:sp>
    </p:spTree>
    <p:extLst>
      <p:ext uri="{BB962C8B-B14F-4D97-AF65-F5344CB8AC3E}">
        <p14:creationId xmlns:p14="http://schemas.microsoft.com/office/powerpoint/2010/main" val="17880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6C5E72D4-A088-45BA-B365-36B3373BB55A}" type="datetimeFigureOut">
              <a:rPr lang="es-ES" smtClean="0"/>
              <a:t>07/04/2019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EE9DCF1-EE2D-4376-8C3D-F3ADD9304B25}" type="slidenum">
              <a:rPr lang="es-ES" smtClean="0"/>
              <a:t>‹Nº›</a:t>
            </a:fld>
            <a:endParaRPr lang="es-ES"/>
          </a:p>
        </p:txBody>
      </p:sp>
    </p:spTree>
    <p:extLst>
      <p:ext uri="{BB962C8B-B14F-4D97-AF65-F5344CB8AC3E}">
        <p14:creationId xmlns:p14="http://schemas.microsoft.com/office/powerpoint/2010/main" val="255005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6C5E72D4-A088-45BA-B365-36B3373BB55A}" type="datetimeFigureOut">
              <a:rPr lang="es-ES" smtClean="0"/>
              <a:t>07/04/2019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9EE9DCF1-EE2D-4376-8C3D-F3ADD9304B25}" type="slidenum">
              <a:rPr lang="es-ES" smtClean="0"/>
              <a:t>‹Nº›</a:t>
            </a:fld>
            <a:endParaRPr lang="es-ES"/>
          </a:p>
        </p:txBody>
      </p:sp>
    </p:spTree>
    <p:extLst>
      <p:ext uri="{BB962C8B-B14F-4D97-AF65-F5344CB8AC3E}">
        <p14:creationId xmlns:p14="http://schemas.microsoft.com/office/powerpoint/2010/main" val="325675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6C5E72D4-A088-45BA-B365-36B3373BB55A}" type="datetimeFigureOut">
              <a:rPr lang="es-ES" smtClean="0"/>
              <a:t>07/04/2019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9EE9DCF1-EE2D-4376-8C3D-F3ADD9304B25}" type="slidenum">
              <a:rPr lang="es-ES" smtClean="0"/>
              <a:t>‹Nº›</a:t>
            </a:fld>
            <a:endParaRPr lang="es-ES"/>
          </a:p>
        </p:txBody>
      </p:sp>
    </p:spTree>
    <p:extLst>
      <p:ext uri="{BB962C8B-B14F-4D97-AF65-F5344CB8AC3E}">
        <p14:creationId xmlns:p14="http://schemas.microsoft.com/office/powerpoint/2010/main" val="270417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C5E72D4-A088-45BA-B365-36B3373BB55A}" type="datetimeFigureOut">
              <a:rPr lang="es-ES" smtClean="0"/>
              <a:t>07/04/2019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9EE9DCF1-EE2D-4376-8C3D-F3ADD9304B25}" type="slidenum">
              <a:rPr lang="es-ES" smtClean="0"/>
              <a:t>‹Nº›</a:t>
            </a:fld>
            <a:endParaRPr lang="es-ES"/>
          </a:p>
        </p:txBody>
      </p:sp>
    </p:spTree>
    <p:extLst>
      <p:ext uri="{BB962C8B-B14F-4D97-AF65-F5344CB8AC3E}">
        <p14:creationId xmlns:p14="http://schemas.microsoft.com/office/powerpoint/2010/main" val="4146826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6C5E72D4-A088-45BA-B365-36B3373BB55A}" type="datetimeFigureOut">
              <a:rPr lang="es-ES" smtClean="0"/>
              <a:t>07/04/2019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EE9DCF1-EE2D-4376-8C3D-F3ADD9304B25}" type="slidenum">
              <a:rPr lang="es-ES" smtClean="0"/>
              <a:t>‹Nº›</a:t>
            </a:fld>
            <a:endParaRPr lang="es-ES"/>
          </a:p>
        </p:txBody>
      </p:sp>
    </p:spTree>
    <p:extLst>
      <p:ext uri="{BB962C8B-B14F-4D97-AF65-F5344CB8AC3E}">
        <p14:creationId xmlns:p14="http://schemas.microsoft.com/office/powerpoint/2010/main" val="1167851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6C5E72D4-A088-45BA-B365-36B3373BB55A}" type="datetimeFigureOut">
              <a:rPr lang="es-ES" smtClean="0"/>
              <a:t>07/04/2019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EE9DCF1-EE2D-4376-8C3D-F3ADD9304B25}" type="slidenum">
              <a:rPr lang="es-ES" smtClean="0"/>
              <a:t>‹Nº›</a:t>
            </a:fld>
            <a:endParaRPr lang="es-ES"/>
          </a:p>
        </p:txBody>
      </p:sp>
    </p:spTree>
    <p:extLst>
      <p:ext uri="{BB962C8B-B14F-4D97-AF65-F5344CB8AC3E}">
        <p14:creationId xmlns:p14="http://schemas.microsoft.com/office/powerpoint/2010/main" val="2316409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E72D4-A088-45BA-B365-36B3373BB55A}" type="datetimeFigureOut">
              <a:rPr lang="es-ES" smtClean="0"/>
              <a:t>07/04/2019</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9DCF1-EE2D-4376-8C3D-F3ADD9304B25}" type="slidenum">
              <a:rPr lang="es-ES" smtClean="0"/>
              <a:t>‹Nº›</a:t>
            </a:fld>
            <a:endParaRPr lang="es-ES"/>
          </a:p>
        </p:txBody>
      </p:sp>
    </p:spTree>
    <p:extLst>
      <p:ext uri="{BB962C8B-B14F-4D97-AF65-F5344CB8AC3E}">
        <p14:creationId xmlns:p14="http://schemas.microsoft.com/office/powerpoint/2010/main" val="372288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564707" y="487066"/>
            <a:ext cx="6746590" cy="1323439"/>
          </a:xfrm>
          <a:prstGeom prst="rect">
            <a:avLst/>
          </a:prstGeom>
        </p:spPr>
        <p:txBody>
          <a:bodyPr wrap="none">
            <a:spAutoFit/>
          </a:bodyPr>
          <a:lstStyle/>
          <a:p>
            <a:pPr algn="ctr"/>
            <a:r>
              <a:rPr lang="es-ES" sz="4000" b="1" dirty="0">
                <a:solidFill>
                  <a:srgbClr val="FF0000"/>
                </a:solidFill>
                <a:latin typeface="Cambria" panose="02040503050406030204" pitchFamily="18" charset="0"/>
                <a:ea typeface="Cambria" panose="02040503050406030204" pitchFamily="18" charset="0"/>
              </a:rPr>
              <a:t>Tema 15 </a:t>
            </a:r>
          </a:p>
          <a:p>
            <a:r>
              <a:rPr lang="es-ES" sz="4000" b="1" dirty="0">
                <a:solidFill>
                  <a:srgbClr val="FF0000"/>
                </a:solidFill>
                <a:latin typeface="Cambria" panose="02040503050406030204" pitchFamily="18" charset="0"/>
                <a:ea typeface="Cambria" panose="02040503050406030204" pitchFamily="18" charset="0"/>
              </a:rPr>
              <a:t>El franquismo (1939-1975).</a:t>
            </a:r>
          </a:p>
        </p:txBody>
      </p:sp>
      <p:pic>
        <p:nvPicPr>
          <p:cNvPr id="1032" name="Picture 8"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133" y="1963951"/>
            <a:ext cx="3469738" cy="457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775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34412" y="261984"/>
            <a:ext cx="4382995" cy="369332"/>
          </a:xfrm>
          <a:prstGeom prst="rect">
            <a:avLst/>
          </a:prstGeom>
        </p:spPr>
        <p:txBody>
          <a:bodyPr wrap="none">
            <a:spAutoFit/>
          </a:bodyPr>
          <a:lstStyle/>
          <a:p>
            <a:r>
              <a:rPr lang="es-ES" b="1">
                <a:latin typeface="Cambria" panose="02040503050406030204" pitchFamily="18" charset="0"/>
                <a:ea typeface="Cambria" panose="02040503050406030204" pitchFamily="18" charset="0"/>
              </a:rPr>
              <a:t>b) El nacional-catolicismo (1945-1957).</a:t>
            </a:r>
            <a:endParaRPr lang="es-ES" b="1" dirty="0">
              <a:latin typeface="Cambria" panose="02040503050406030204" pitchFamily="18" charset="0"/>
              <a:ea typeface="Cambria" panose="02040503050406030204" pitchFamily="18" charset="0"/>
            </a:endParaRPr>
          </a:p>
        </p:txBody>
      </p:sp>
      <p:sp>
        <p:nvSpPr>
          <p:cNvPr id="3" name="Rectángulo 2"/>
          <p:cNvSpPr/>
          <p:nvPr/>
        </p:nvSpPr>
        <p:spPr>
          <a:xfrm>
            <a:off x="434412" y="828263"/>
            <a:ext cx="5066056" cy="5078313"/>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Ante la derrota de las potencias del Eje, Franco acentúa el aspecto monárquico y católico para </a:t>
            </a:r>
            <a:r>
              <a:rPr lang="es-ES" b="1" dirty="0">
                <a:latin typeface="Cambria" panose="02040503050406030204" pitchFamily="18" charset="0"/>
                <a:ea typeface="Cambria" panose="02040503050406030204" pitchFamily="18" charset="0"/>
              </a:rPr>
              <a:t>marcar distancias con el fascismo.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La Falange perdió peso y Franco en el nuevo gobierno de 1945 dio un </a:t>
            </a:r>
            <a:r>
              <a:rPr lang="es-ES" b="1" dirty="0">
                <a:latin typeface="Cambria" panose="02040503050406030204" pitchFamily="18" charset="0"/>
                <a:ea typeface="Cambria" panose="02040503050406030204" pitchFamily="18" charset="0"/>
              </a:rPr>
              <a:t>mayor protagonismo a los católicos, en concreto los de la ACNP.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Los </a:t>
            </a:r>
            <a:r>
              <a:rPr lang="es-ES" b="1" dirty="0">
                <a:latin typeface="Cambria" panose="02040503050406030204" pitchFamily="18" charset="0"/>
                <a:ea typeface="Cambria" panose="02040503050406030204" pitchFamily="18" charset="0"/>
              </a:rPr>
              <a:t>esfuerzos de Franco para romper el aislamiento </a:t>
            </a:r>
            <a:r>
              <a:rPr lang="es-ES" dirty="0">
                <a:latin typeface="Cambria" panose="02040503050406030204" pitchFamily="18" charset="0"/>
                <a:ea typeface="Cambria" panose="02040503050406030204" pitchFamily="18" charset="0"/>
              </a:rPr>
              <a:t>dieron sus frutos en los años cincuenta, en 1951 regresan los embajadores y en 1955 España entra en la ONU. </a:t>
            </a:r>
          </a:p>
        </p:txBody>
      </p:sp>
      <p:pic>
        <p:nvPicPr>
          <p:cNvPr id="4" name="Imagen 3"/>
          <p:cNvPicPr>
            <a:picLocks noChangeAspect="1"/>
          </p:cNvPicPr>
          <p:nvPr/>
        </p:nvPicPr>
        <p:blipFill>
          <a:blip r:embed="rId2"/>
          <a:stretch>
            <a:fillRect/>
          </a:stretch>
        </p:blipFill>
        <p:spPr>
          <a:xfrm>
            <a:off x="6163057" y="631316"/>
            <a:ext cx="6028943" cy="4368018"/>
          </a:xfrm>
          <a:prstGeom prst="rect">
            <a:avLst/>
          </a:prstGeom>
        </p:spPr>
      </p:pic>
      <p:sp>
        <p:nvSpPr>
          <p:cNvPr id="5" name="Rectángulo 4"/>
          <p:cNvSpPr/>
          <p:nvPr/>
        </p:nvSpPr>
        <p:spPr>
          <a:xfrm>
            <a:off x="6937716" y="4999334"/>
            <a:ext cx="4479623" cy="523220"/>
          </a:xfrm>
          <a:prstGeom prst="rect">
            <a:avLst/>
          </a:prstGeom>
        </p:spPr>
        <p:txBody>
          <a:bodyPr wrap="square">
            <a:spAutoFit/>
          </a:bodyPr>
          <a:lstStyle/>
          <a:p>
            <a:pPr algn="ctr"/>
            <a:r>
              <a:rPr lang="es-ES" sz="1400" b="1" dirty="0">
                <a:latin typeface="Cambria" panose="02040503050406030204" pitchFamily="18" charset="0"/>
                <a:ea typeface="Cambria" panose="02040503050406030204" pitchFamily="18" charset="0"/>
              </a:rPr>
              <a:t>Una comisión de propagandistas fueron recibidos por el Papa Juan XXIII.</a:t>
            </a:r>
          </a:p>
        </p:txBody>
      </p:sp>
    </p:spTree>
    <p:extLst>
      <p:ext uri="{BB962C8B-B14F-4D97-AF65-F5344CB8AC3E}">
        <p14:creationId xmlns:p14="http://schemas.microsoft.com/office/powerpoint/2010/main" val="1560045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88043" y="1159779"/>
            <a:ext cx="11331870" cy="92333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Esto se materializa con la </a:t>
            </a:r>
            <a:r>
              <a:rPr lang="es-ES" b="1" dirty="0">
                <a:latin typeface="Cambria" panose="02040503050406030204" pitchFamily="18" charset="0"/>
                <a:ea typeface="Cambria" panose="02040503050406030204" pitchFamily="18" charset="0"/>
              </a:rPr>
              <a:t>firma del Concordato con la Santa Sede y el Acuerdo hispano-norteamericano de 1953. </a:t>
            </a:r>
            <a:r>
              <a:rPr lang="es-ES" dirty="0">
                <a:latin typeface="Cambria" panose="02040503050406030204" pitchFamily="18" charset="0"/>
                <a:ea typeface="Cambria" panose="02040503050406030204" pitchFamily="18" charset="0"/>
              </a:rPr>
              <a:t>A cambio de bases militares EE.UU. aportaría además ayuda económica. </a:t>
            </a:r>
          </a:p>
        </p:txBody>
      </p:sp>
      <p:pic>
        <p:nvPicPr>
          <p:cNvPr id="2" name="Imagen 1"/>
          <p:cNvPicPr>
            <a:picLocks noChangeAspect="1"/>
          </p:cNvPicPr>
          <p:nvPr/>
        </p:nvPicPr>
        <p:blipFill>
          <a:blip r:embed="rId2"/>
          <a:stretch>
            <a:fillRect/>
          </a:stretch>
        </p:blipFill>
        <p:spPr>
          <a:xfrm>
            <a:off x="548639" y="2333791"/>
            <a:ext cx="5300117" cy="3628908"/>
          </a:xfrm>
          <a:prstGeom prst="rect">
            <a:avLst/>
          </a:prstGeom>
        </p:spPr>
      </p:pic>
      <p:sp>
        <p:nvSpPr>
          <p:cNvPr id="4" name="Rectángulo 3"/>
          <p:cNvSpPr/>
          <p:nvPr/>
        </p:nvSpPr>
        <p:spPr>
          <a:xfrm>
            <a:off x="1234665" y="6059492"/>
            <a:ext cx="3928063" cy="307777"/>
          </a:xfrm>
          <a:prstGeom prst="rect">
            <a:avLst/>
          </a:prstGeom>
        </p:spPr>
        <p:txBody>
          <a:bodyPr wrap="none">
            <a:spAutoFit/>
          </a:bodyPr>
          <a:lstStyle/>
          <a:p>
            <a:r>
              <a:rPr lang="it-IT" sz="1400" b="1" dirty="0">
                <a:latin typeface="Cambria" panose="02040503050406030204" pitchFamily="18" charset="0"/>
                <a:ea typeface="Cambria" panose="02040503050406030204" pitchFamily="18" charset="0"/>
              </a:rPr>
              <a:t>Firma del Concordato con la Santa Sede, 1953</a:t>
            </a:r>
            <a:endParaRPr lang="es-ES" sz="1400" b="1" dirty="0">
              <a:latin typeface="Cambria" panose="02040503050406030204" pitchFamily="18" charset="0"/>
              <a:ea typeface="Cambria" panose="02040503050406030204" pitchFamily="18" charset="0"/>
            </a:endParaRPr>
          </a:p>
        </p:txBody>
      </p:sp>
      <p:pic>
        <p:nvPicPr>
          <p:cNvPr id="1026"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1066" y="2333791"/>
            <a:ext cx="4598847" cy="3628908"/>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7201345" y="6059491"/>
            <a:ext cx="4238287" cy="307777"/>
          </a:xfrm>
          <a:prstGeom prst="rect">
            <a:avLst/>
          </a:prstGeom>
        </p:spPr>
        <p:txBody>
          <a:bodyPr wrap="square">
            <a:spAutoFit/>
          </a:bodyPr>
          <a:lstStyle/>
          <a:p>
            <a:r>
              <a:rPr lang="es-ES" sz="1400" b="1" dirty="0">
                <a:latin typeface="Cambria" panose="02040503050406030204" pitchFamily="18" charset="0"/>
                <a:ea typeface="Cambria" panose="02040503050406030204" pitchFamily="18" charset="0"/>
              </a:rPr>
              <a:t>Firma de los acuerdos hispano-norteamericanos</a:t>
            </a:r>
          </a:p>
        </p:txBody>
      </p:sp>
      <p:sp>
        <p:nvSpPr>
          <p:cNvPr id="5" name="Rectángulo 4"/>
          <p:cNvSpPr/>
          <p:nvPr/>
        </p:nvSpPr>
        <p:spPr>
          <a:xfrm>
            <a:off x="288042" y="185198"/>
            <a:ext cx="11331871" cy="92333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La </a:t>
            </a:r>
            <a:r>
              <a:rPr lang="es-ES" b="1" dirty="0">
                <a:latin typeface="Cambria" panose="02040503050406030204" pitchFamily="18" charset="0"/>
                <a:ea typeface="Cambria" panose="02040503050406030204" pitchFamily="18" charset="0"/>
              </a:rPr>
              <a:t>Guerra Fría </a:t>
            </a:r>
            <a:r>
              <a:rPr lang="es-ES" dirty="0">
                <a:latin typeface="Cambria" panose="02040503050406030204" pitchFamily="18" charset="0"/>
                <a:ea typeface="Cambria" panose="02040503050406030204" pitchFamily="18" charset="0"/>
              </a:rPr>
              <a:t>ha dividido el mundo en bloques y Franco acentúa su </a:t>
            </a:r>
            <a:r>
              <a:rPr lang="es-ES" b="1" dirty="0">
                <a:latin typeface="Cambria" panose="02040503050406030204" pitchFamily="18" charset="0"/>
                <a:ea typeface="Cambria" panose="02040503050406030204" pitchFamily="18" charset="0"/>
              </a:rPr>
              <a:t>anticomunismo y su catolicismo</a:t>
            </a:r>
            <a:r>
              <a:rPr lang="es-ES" dirty="0">
                <a:latin typeface="Cambria" panose="02040503050406030204" pitchFamily="18" charset="0"/>
                <a:ea typeface="Cambria" panose="02040503050406030204" pitchFamily="18" charset="0"/>
              </a:rPr>
              <a:t>. Con ello consigue el apoyo de EEUU y del Vaticano. </a:t>
            </a:r>
          </a:p>
        </p:txBody>
      </p:sp>
    </p:spTree>
    <p:extLst>
      <p:ext uri="{BB962C8B-B14F-4D97-AF65-F5344CB8AC3E}">
        <p14:creationId xmlns:p14="http://schemas.microsoft.com/office/powerpoint/2010/main" val="3010921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2087" y="472082"/>
            <a:ext cx="3718559" cy="590931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el aspecto interior en julio de 1945 se promulgó la tercera ley fundamental: </a:t>
            </a:r>
            <a:r>
              <a:rPr lang="es-ES" b="1" dirty="0">
                <a:latin typeface="Cambria" panose="02040503050406030204" pitchFamily="18" charset="0"/>
                <a:ea typeface="Cambria" panose="02040503050406030204" pitchFamily="18" charset="0"/>
              </a:rPr>
              <a:t>el Fuero de los Españoles.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La cuarta ley es la </a:t>
            </a:r>
            <a:r>
              <a:rPr lang="es-ES" b="1" dirty="0">
                <a:latin typeface="Cambria" panose="02040503050406030204" pitchFamily="18" charset="0"/>
                <a:ea typeface="Cambria" panose="02040503050406030204" pitchFamily="18" charset="0"/>
              </a:rPr>
              <a:t>Ley del referéndum nacional.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La quinta ley es la </a:t>
            </a:r>
            <a:r>
              <a:rPr lang="es-ES" b="1" dirty="0">
                <a:latin typeface="Cambria" panose="02040503050406030204" pitchFamily="18" charset="0"/>
                <a:ea typeface="Cambria" panose="02040503050406030204" pitchFamily="18" charset="0"/>
              </a:rPr>
              <a:t>Ley de Sucesión en la Jefatura del Estado </a:t>
            </a:r>
            <a:r>
              <a:rPr lang="es-ES" dirty="0">
                <a:latin typeface="Cambria" panose="02040503050406030204" pitchFamily="18" charset="0"/>
                <a:ea typeface="Cambria" panose="02040503050406030204" pitchFamily="18" charset="0"/>
              </a:rPr>
              <a:t>por la que España se definía como Reino.</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Estas leyes intentan hacer pasar a España como una democracia. </a:t>
            </a:r>
            <a:endParaRPr lang="es-ES" b="1" dirty="0"/>
          </a:p>
        </p:txBody>
      </p:sp>
      <p:pic>
        <p:nvPicPr>
          <p:cNvPr id="3" name="Imagen 2"/>
          <p:cNvPicPr>
            <a:picLocks noChangeAspect="1"/>
          </p:cNvPicPr>
          <p:nvPr/>
        </p:nvPicPr>
        <p:blipFill rotWithShape="1">
          <a:blip r:embed="rId2"/>
          <a:srcRect l="2267" t="2333" r="2209" b="5160"/>
          <a:stretch/>
        </p:blipFill>
        <p:spPr>
          <a:xfrm>
            <a:off x="4702588" y="739807"/>
            <a:ext cx="7390938" cy="5373859"/>
          </a:xfrm>
          <a:prstGeom prst="rect">
            <a:avLst/>
          </a:prstGeom>
        </p:spPr>
      </p:pic>
    </p:spTree>
    <p:extLst>
      <p:ext uri="{BB962C8B-B14F-4D97-AF65-F5344CB8AC3E}">
        <p14:creationId xmlns:p14="http://schemas.microsoft.com/office/powerpoint/2010/main" val="749068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4516" y="382263"/>
            <a:ext cx="4553243" cy="5493812"/>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El principio del fin de los católicos en el poder viene los </a:t>
            </a:r>
            <a:r>
              <a:rPr lang="es-ES" b="1" dirty="0">
                <a:latin typeface="Cambria" panose="02040503050406030204" pitchFamily="18" charset="0"/>
                <a:ea typeface="Cambria" panose="02040503050406030204" pitchFamily="18" charset="0"/>
              </a:rPr>
              <a:t>sucesos de febrero de 1956</a:t>
            </a:r>
            <a:r>
              <a:rPr lang="es-ES" dirty="0">
                <a:latin typeface="Cambria" panose="02040503050406030204" pitchFamily="18" charset="0"/>
                <a:ea typeface="Cambria" panose="02040503050406030204" pitchFamily="18" charset="0"/>
              </a:rPr>
              <a:t>, enfrentamientos callejeros entre estudiantes contrarios al régimen y falangistas.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Franco remodela el gobierno y a partir de ahora se apoyará en católicos próximos al Opus Dei llamados tecnócratas </a:t>
            </a:r>
            <a:r>
              <a:rPr lang="es-ES" dirty="0">
                <a:latin typeface="Cambria" panose="02040503050406030204" pitchFamily="18" charset="0"/>
                <a:ea typeface="Cambria" panose="02040503050406030204" pitchFamily="18" charset="0"/>
              </a:rPr>
              <a:t>y que serán los artífices del desarrollo económico de los años sesenta.</a:t>
            </a:r>
          </a:p>
          <a:p>
            <a:pPr algn="just">
              <a:lnSpc>
                <a:spcPct val="150000"/>
              </a:lnSpc>
            </a:pPr>
            <a:endParaRPr lang="es-ES" dirty="0">
              <a:latin typeface="Cambria" panose="02040503050406030204" pitchFamily="18" charset="0"/>
              <a:ea typeface="Cambria" panose="02040503050406030204" pitchFamily="18" charset="0"/>
            </a:endParaRPr>
          </a:p>
        </p:txBody>
      </p:sp>
      <p:pic>
        <p:nvPicPr>
          <p:cNvPr id="3" name="Imagen 2"/>
          <p:cNvPicPr>
            <a:picLocks noChangeAspect="1"/>
          </p:cNvPicPr>
          <p:nvPr/>
        </p:nvPicPr>
        <p:blipFill rotWithShape="1">
          <a:blip r:embed="rId2"/>
          <a:srcRect l="28516" t="5230" r="1747" b="10975"/>
          <a:stretch/>
        </p:blipFill>
        <p:spPr>
          <a:xfrm>
            <a:off x="5252395" y="410398"/>
            <a:ext cx="6803620" cy="4513294"/>
          </a:xfrm>
          <a:prstGeom prst="rect">
            <a:avLst/>
          </a:prstGeom>
        </p:spPr>
      </p:pic>
      <p:sp>
        <p:nvSpPr>
          <p:cNvPr id="5" name="Rectángulo 4"/>
          <p:cNvSpPr/>
          <p:nvPr/>
        </p:nvSpPr>
        <p:spPr>
          <a:xfrm>
            <a:off x="5416062" y="5002583"/>
            <a:ext cx="6471137" cy="738664"/>
          </a:xfrm>
          <a:prstGeom prst="rect">
            <a:avLst/>
          </a:prstGeom>
        </p:spPr>
        <p:txBody>
          <a:bodyPr wrap="square">
            <a:spAutoFit/>
          </a:bodyPr>
          <a:lstStyle/>
          <a:p>
            <a:pPr algn="just"/>
            <a:r>
              <a:rPr lang="es-ES" sz="1400" b="1" dirty="0">
                <a:latin typeface="Cambria" panose="02040503050406030204" pitchFamily="18" charset="0"/>
                <a:ea typeface="Cambria" panose="02040503050406030204" pitchFamily="18" charset="0"/>
              </a:rPr>
              <a:t>Febrero caliente en la Universidad. Un grupo de estudiantes se rebela este año contra el SEU y el sistema educativo, provocando graves disturbios en Madrid. 1956</a:t>
            </a:r>
          </a:p>
        </p:txBody>
      </p:sp>
    </p:spTree>
    <p:extLst>
      <p:ext uri="{BB962C8B-B14F-4D97-AF65-F5344CB8AC3E}">
        <p14:creationId xmlns:p14="http://schemas.microsoft.com/office/powerpoint/2010/main" val="2727747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34569" y="346389"/>
            <a:ext cx="6107056"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c) La tecnocracia: el dominio del Opus Dei (1957-1969). </a:t>
            </a:r>
          </a:p>
        </p:txBody>
      </p:sp>
      <p:sp>
        <p:nvSpPr>
          <p:cNvPr id="3" name="Rectángulo 2"/>
          <p:cNvSpPr/>
          <p:nvPr/>
        </p:nvSpPr>
        <p:spPr>
          <a:xfrm>
            <a:off x="434570" y="715721"/>
            <a:ext cx="5051830" cy="5493812"/>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1958 se aprobó la sexta ley fundamental, la ley de Principios Fundamentales del Movimiento que definía al régimen como </a:t>
            </a:r>
            <a:r>
              <a:rPr lang="es-ES" b="1" dirty="0">
                <a:latin typeface="Cambria" panose="02040503050406030204" pitchFamily="18" charset="0"/>
                <a:ea typeface="Cambria" panose="02040503050406030204" pitchFamily="18" charset="0"/>
              </a:rPr>
              <a:t>“democracia orgánica”.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Pero no eran los tecnócratas la única fuerza política, frente a ellos estaban los inmovilistas y los aperturistas.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El enfrentamiento entre tecnócratas y aperturistas explotará con el escándalo </a:t>
            </a:r>
            <a:r>
              <a:rPr lang="es-ES" b="1" dirty="0" err="1">
                <a:latin typeface="Cambria" panose="02040503050406030204" pitchFamily="18" charset="0"/>
                <a:ea typeface="Cambria" panose="02040503050406030204" pitchFamily="18" charset="0"/>
              </a:rPr>
              <a:t>Matesa</a:t>
            </a:r>
            <a:r>
              <a:rPr lang="es-ES" b="1" dirty="0">
                <a:latin typeface="Cambria" panose="02040503050406030204" pitchFamily="18" charset="0"/>
                <a:ea typeface="Cambria" panose="02040503050406030204" pitchFamily="18" charset="0"/>
              </a:rPr>
              <a:t> en 1969</a:t>
            </a:r>
            <a:r>
              <a:rPr lang="es-ES" dirty="0">
                <a:latin typeface="Cambria" panose="02040503050406030204" pitchFamily="18" charset="0"/>
                <a:ea typeface="Cambria" panose="02040503050406030204" pitchFamily="18" charset="0"/>
              </a:rPr>
              <a:t>, un caso de corrupción que afectaba a los tecnócratas y que fue airado en la prensa del régimen por los aperturistas. </a:t>
            </a:r>
          </a:p>
        </p:txBody>
      </p:sp>
      <p:pic>
        <p:nvPicPr>
          <p:cNvPr id="4" name="Imagen 3"/>
          <p:cNvPicPr>
            <a:picLocks noChangeAspect="1"/>
          </p:cNvPicPr>
          <p:nvPr/>
        </p:nvPicPr>
        <p:blipFill>
          <a:blip r:embed="rId2"/>
          <a:stretch>
            <a:fillRect/>
          </a:stretch>
        </p:blipFill>
        <p:spPr>
          <a:xfrm>
            <a:off x="6514343" y="318254"/>
            <a:ext cx="5455333" cy="2959518"/>
          </a:xfrm>
          <a:prstGeom prst="rect">
            <a:avLst/>
          </a:prstGeom>
        </p:spPr>
      </p:pic>
      <p:pic>
        <p:nvPicPr>
          <p:cNvPr id="5" name="Imagen 4"/>
          <p:cNvPicPr>
            <a:picLocks noChangeAspect="1"/>
          </p:cNvPicPr>
          <p:nvPr/>
        </p:nvPicPr>
        <p:blipFill>
          <a:blip r:embed="rId3"/>
          <a:stretch>
            <a:fillRect/>
          </a:stretch>
        </p:blipFill>
        <p:spPr>
          <a:xfrm>
            <a:off x="5809956" y="3490586"/>
            <a:ext cx="5331656" cy="2999058"/>
          </a:xfrm>
          <a:prstGeom prst="rect">
            <a:avLst/>
          </a:prstGeom>
        </p:spPr>
      </p:pic>
    </p:spTree>
    <p:extLst>
      <p:ext uri="{BB962C8B-B14F-4D97-AF65-F5344CB8AC3E}">
        <p14:creationId xmlns:p14="http://schemas.microsoft.com/office/powerpoint/2010/main" val="2787224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3274" y="128294"/>
            <a:ext cx="4548554" cy="216982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a:t>
            </a:r>
            <a:r>
              <a:rPr lang="es-ES" b="1" dirty="0">
                <a:latin typeface="Cambria" panose="02040503050406030204" pitchFamily="18" charset="0"/>
                <a:ea typeface="Cambria" panose="02040503050406030204" pitchFamily="18" charset="0"/>
              </a:rPr>
              <a:t>política exterior </a:t>
            </a:r>
            <a:r>
              <a:rPr lang="es-ES" dirty="0">
                <a:latin typeface="Cambria" panose="02040503050406030204" pitchFamily="18" charset="0"/>
                <a:ea typeface="Cambria" panose="02040503050406030204" pitchFamily="18" charset="0"/>
              </a:rPr>
              <a:t>los tecnócratas se fijaron como objetivos el </a:t>
            </a:r>
            <a:r>
              <a:rPr lang="es-ES" b="1" dirty="0">
                <a:latin typeface="Cambria" panose="02040503050406030204" pitchFamily="18" charset="0"/>
                <a:ea typeface="Cambria" panose="02040503050406030204" pitchFamily="18" charset="0"/>
              </a:rPr>
              <a:t>acercamiento a la Europa comunitaria, a Estados Unidos y la recuperación de Gibraltar.</a:t>
            </a:r>
          </a:p>
          <a:p>
            <a:pPr algn="just">
              <a:lnSpc>
                <a:spcPct val="150000"/>
              </a:lnSpc>
            </a:pPr>
            <a:endParaRPr lang="es-ES" dirty="0">
              <a:latin typeface="Cambria" panose="02040503050406030204" pitchFamily="18" charset="0"/>
              <a:ea typeface="Cambria" panose="02040503050406030204" pitchFamily="18" charset="0"/>
            </a:endParaRPr>
          </a:p>
        </p:txBody>
      </p:sp>
      <p:pic>
        <p:nvPicPr>
          <p:cNvPr id="3" name="Imagen 2"/>
          <p:cNvPicPr>
            <a:picLocks noChangeAspect="1"/>
          </p:cNvPicPr>
          <p:nvPr/>
        </p:nvPicPr>
        <p:blipFill>
          <a:blip r:embed="rId2"/>
          <a:stretch>
            <a:fillRect/>
          </a:stretch>
        </p:blipFill>
        <p:spPr>
          <a:xfrm>
            <a:off x="5019725" y="86091"/>
            <a:ext cx="7172275" cy="4035743"/>
          </a:xfrm>
          <a:prstGeom prst="rect">
            <a:avLst/>
          </a:prstGeom>
        </p:spPr>
      </p:pic>
      <p:pic>
        <p:nvPicPr>
          <p:cNvPr id="4" name="Imagen 3"/>
          <p:cNvPicPr>
            <a:picLocks noChangeAspect="1"/>
          </p:cNvPicPr>
          <p:nvPr/>
        </p:nvPicPr>
        <p:blipFill>
          <a:blip r:embed="rId3"/>
          <a:stretch>
            <a:fillRect/>
          </a:stretch>
        </p:blipFill>
        <p:spPr>
          <a:xfrm>
            <a:off x="403274" y="2568803"/>
            <a:ext cx="4002704" cy="4289197"/>
          </a:xfrm>
          <a:prstGeom prst="rect">
            <a:avLst/>
          </a:prstGeom>
        </p:spPr>
      </p:pic>
      <p:sp>
        <p:nvSpPr>
          <p:cNvPr id="5" name="Rectángulo 4"/>
          <p:cNvSpPr/>
          <p:nvPr/>
        </p:nvSpPr>
        <p:spPr>
          <a:xfrm>
            <a:off x="4496972" y="4840734"/>
            <a:ext cx="7695028" cy="1338828"/>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España </a:t>
            </a:r>
            <a:r>
              <a:rPr lang="es-ES" dirty="0" smtClean="0">
                <a:latin typeface="Cambria" panose="02040503050406030204" pitchFamily="18" charset="0"/>
                <a:ea typeface="Cambria" panose="02040503050406030204" pitchFamily="18" charset="0"/>
              </a:rPr>
              <a:t>aceptó la </a:t>
            </a:r>
            <a:r>
              <a:rPr lang="es-ES" dirty="0">
                <a:latin typeface="Cambria" panose="02040503050406030204" pitchFamily="18" charset="0"/>
                <a:ea typeface="Cambria" panose="02040503050406030204" pitchFamily="18" charset="0"/>
              </a:rPr>
              <a:t>independencia de Marruecos (1956) y la de Guinea Ecuatorial (1968) y cedió en 1969 </a:t>
            </a:r>
            <a:r>
              <a:rPr lang="es-ES" dirty="0" err="1">
                <a:latin typeface="Cambria" panose="02040503050406030204" pitchFamily="18" charset="0"/>
                <a:ea typeface="Cambria" panose="02040503050406030204" pitchFamily="18" charset="0"/>
              </a:rPr>
              <a:t>Ifni</a:t>
            </a:r>
            <a:r>
              <a:rPr lang="es-ES" dirty="0">
                <a:latin typeface="Cambria" panose="02040503050406030204" pitchFamily="18" charset="0"/>
                <a:ea typeface="Cambria" panose="02040503050406030204" pitchFamily="18" charset="0"/>
              </a:rPr>
              <a:t> a Marruecos, no obstante, </a:t>
            </a:r>
            <a:r>
              <a:rPr lang="es-ES" b="1" dirty="0">
                <a:latin typeface="Cambria" panose="02040503050406030204" pitchFamily="18" charset="0"/>
                <a:ea typeface="Cambria" panose="02040503050406030204" pitchFamily="18" charset="0"/>
              </a:rPr>
              <a:t>pretendió conservar el Sáhara Occidental (o Sáhara Español). </a:t>
            </a:r>
          </a:p>
        </p:txBody>
      </p:sp>
    </p:spTree>
    <p:extLst>
      <p:ext uri="{BB962C8B-B14F-4D97-AF65-F5344CB8AC3E}">
        <p14:creationId xmlns:p14="http://schemas.microsoft.com/office/powerpoint/2010/main" val="1299725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1068" y="290119"/>
            <a:ext cx="4243469"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d) El declive del régimen (1969-1975).</a:t>
            </a:r>
          </a:p>
        </p:txBody>
      </p:sp>
      <p:sp>
        <p:nvSpPr>
          <p:cNvPr id="3" name="Rectángulo 2"/>
          <p:cNvSpPr/>
          <p:nvPr/>
        </p:nvSpPr>
        <p:spPr>
          <a:xfrm>
            <a:off x="481070" y="659451"/>
            <a:ext cx="5610241" cy="5493812"/>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el aspecto cultural y educativo se aprueba la Ley Villar </a:t>
            </a:r>
            <a:r>
              <a:rPr lang="es-ES" dirty="0" err="1">
                <a:latin typeface="Cambria" panose="02040503050406030204" pitchFamily="18" charset="0"/>
                <a:ea typeface="Cambria" panose="02040503050406030204" pitchFamily="18" charset="0"/>
              </a:rPr>
              <a:t>Palasí</a:t>
            </a:r>
            <a:r>
              <a:rPr lang="es-ES" dirty="0">
                <a:latin typeface="Cambria" panose="02040503050406030204" pitchFamily="18" charset="0"/>
                <a:ea typeface="Cambria" panose="02040503050406030204" pitchFamily="18" charset="0"/>
              </a:rPr>
              <a:t> de 1970</a:t>
            </a:r>
          </a:p>
          <a:p>
            <a:pPr algn="just">
              <a:lnSpc>
                <a:spcPct val="150000"/>
              </a:lnSpc>
            </a:pPr>
            <a:r>
              <a:rPr lang="es-ES" dirty="0">
                <a:latin typeface="Cambria" panose="02040503050406030204" pitchFamily="18" charset="0"/>
                <a:ea typeface="Cambria" panose="02040503050406030204" pitchFamily="18" charset="0"/>
              </a:rPr>
              <a:t>-Las relaciones con la Iglesia empeoraron (Concilio Vaticano II).</a:t>
            </a:r>
          </a:p>
          <a:p>
            <a:pPr algn="just">
              <a:lnSpc>
                <a:spcPct val="150000"/>
              </a:lnSpc>
            </a:pPr>
            <a:r>
              <a:rPr lang="es-ES" dirty="0">
                <a:latin typeface="Cambria" panose="02040503050406030204" pitchFamily="18" charset="0"/>
                <a:ea typeface="Cambria" panose="02040503050406030204" pitchFamily="18" charset="0"/>
              </a:rPr>
              <a:t>-Se intenta resolver la conflictividad obrera con la nueva Ley Sindical (fracasa). </a:t>
            </a:r>
          </a:p>
          <a:p>
            <a:pPr algn="just">
              <a:lnSpc>
                <a:spcPct val="150000"/>
              </a:lnSpc>
            </a:pPr>
            <a:r>
              <a:rPr lang="es-ES" dirty="0">
                <a:latin typeface="Cambria" panose="02040503050406030204" pitchFamily="18" charset="0"/>
                <a:ea typeface="Cambria" panose="02040503050406030204" pitchFamily="18" charset="0"/>
              </a:rPr>
              <a:t>-La ETA está muy activa.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A principios de 1973 Franco formó un nuevo gobierno encabezado por Carrero Blanco </a:t>
            </a:r>
            <a:r>
              <a:rPr lang="es-ES" dirty="0">
                <a:latin typeface="Cambria" panose="02040503050406030204" pitchFamily="18" charset="0"/>
                <a:ea typeface="Cambria" panose="02040503050406030204" pitchFamily="18" charset="0"/>
              </a:rPr>
              <a:t>que practicó un “</a:t>
            </a:r>
            <a:r>
              <a:rPr lang="es-ES" b="1" dirty="0">
                <a:latin typeface="Cambria" panose="02040503050406030204" pitchFamily="18" charset="0"/>
                <a:ea typeface="Cambria" panose="02040503050406030204" pitchFamily="18" charset="0"/>
              </a:rPr>
              <a:t>giro a la derecha”. </a:t>
            </a:r>
            <a:r>
              <a:rPr lang="es-ES" dirty="0">
                <a:latin typeface="Cambria" panose="02040503050406030204" pitchFamily="18" charset="0"/>
                <a:ea typeface="Cambria" panose="02040503050406030204" pitchFamily="18" charset="0"/>
              </a:rPr>
              <a:t>El 20 de diciembre de 1973, el presidente Carrero Blanco moría en Madrid víctima de un atentado de ETA</a:t>
            </a:r>
          </a:p>
        </p:txBody>
      </p:sp>
      <p:pic>
        <p:nvPicPr>
          <p:cNvPr id="4" name="Imagen 3"/>
          <p:cNvPicPr>
            <a:picLocks noChangeAspect="1"/>
          </p:cNvPicPr>
          <p:nvPr/>
        </p:nvPicPr>
        <p:blipFill>
          <a:blip r:embed="rId2"/>
          <a:stretch>
            <a:fillRect/>
          </a:stretch>
        </p:blipFill>
        <p:spPr>
          <a:xfrm>
            <a:off x="6499274" y="290119"/>
            <a:ext cx="5570805" cy="3133578"/>
          </a:xfrm>
          <a:prstGeom prst="rect">
            <a:avLst/>
          </a:prstGeom>
        </p:spPr>
      </p:pic>
      <p:pic>
        <p:nvPicPr>
          <p:cNvPr id="5" name="Imagen 4"/>
          <p:cNvPicPr>
            <a:picLocks noChangeAspect="1"/>
          </p:cNvPicPr>
          <p:nvPr/>
        </p:nvPicPr>
        <p:blipFill>
          <a:blip r:embed="rId3"/>
          <a:stretch>
            <a:fillRect/>
          </a:stretch>
        </p:blipFill>
        <p:spPr>
          <a:xfrm>
            <a:off x="6501683" y="3587257"/>
            <a:ext cx="5568396" cy="3130061"/>
          </a:xfrm>
          <a:prstGeom prst="rect">
            <a:avLst/>
          </a:prstGeom>
        </p:spPr>
      </p:pic>
    </p:spTree>
    <p:extLst>
      <p:ext uri="{BB962C8B-B14F-4D97-AF65-F5344CB8AC3E}">
        <p14:creationId xmlns:p14="http://schemas.microsoft.com/office/powerpoint/2010/main" val="1146954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65872" y="378049"/>
            <a:ext cx="5425439" cy="590931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a:t>
            </a:r>
            <a:r>
              <a:rPr lang="es-ES" b="1" dirty="0">
                <a:latin typeface="Cambria" panose="02040503050406030204" pitchFamily="18" charset="0"/>
                <a:ea typeface="Cambria" panose="02040503050406030204" pitchFamily="18" charset="0"/>
              </a:rPr>
              <a:t>1974 es elegido como presidente Carlos Arias Navarro </a:t>
            </a:r>
            <a:r>
              <a:rPr lang="es-ES" dirty="0">
                <a:latin typeface="Cambria" panose="02040503050406030204" pitchFamily="18" charset="0"/>
                <a:ea typeface="Cambria" panose="02040503050406030204" pitchFamily="18" charset="0"/>
              </a:rPr>
              <a:t>que realiza un tímido intento de apertura política. </a:t>
            </a:r>
          </a:p>
          <a:p>
            <a:pPr algn="just">
              <a:lnSpc>
                <a:spcPct val="150000"/>
              </a:lnSpc>
            </a:pPr>
            <a:endParaRPr lang="es-ES" b="1"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En 1975 la situación económica se agravó</a:t>
            </a:r>
            <a:r>
              <a:rPr lang="es-ES" dirty="0">
                <a:latin typeface="Cambria" panose="02040503050406030204" pitchFamily="18" charset="0"/>
                <a:ea typeface="Cambria" panose="02040503050406030204" pitchFamily="18" charset="0"/>
              </a:rPr>
              <a:t>, se recrudecía el </a:t>
            </a:r>
            <a:r>
              <a:rPr lang="es-ES" b="1" dirty="0">
                <a:latin typeface="Cambria" panose="02040503050406030204" pitchFamily="18" charset="0"/>
                <a:ea typeface="Cambria" panose="02040503050406030204" pitchFamily="18" charset="0"/>
              </a:rPr>
              <a:t>terrorismo y Franco cae enfermo. </a:t>
            </a:r>
          </a:p>
          <a:p>
            <a:pPr algn="just">
              <a:lnSpc>
                <a:spcPct val="150000"/>
              </a:lnSpc>
            </a:pPr>
            <a:endParaRPr lang="es-ES" b="1"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Marruecos invade el Sahara español (Marcha Verde), </a:t>
            </a:r>
            <a:r>
              <a:rPr lang="es-ES" dirty="0">
                <a:latin typeface="Cambria" panose="02040503050406030204" pitchFamily="18" charset="0"/>
                <a:ea typeface="Cambria" panose="02040503050406030204" pitchFamily="18" charset="0"/>
              </a:rPr>
              <a:t>dando origen de un conflicto entre Marruecos y el </a:t>
            </a:r>
            <a:r>
              <a:rPr lang="es-ES" b="1" dirty="0">
                <a:latin typeface="Cambria" panose="02040503050406030204" pitchFamily="18" charset="0"/>
                <a:ea typeface="Cambria" panose="02040503050406030204" pitchFamily="18" charset="0"/>
              </a:rPr>
              <a:t>Frente Polisario </a:t>
            </a:r>
            <a:r>
              <a:rPr lang="es-ES" dirty="0">
                <a:latin typeface="Cambria" panose="02040503050406030204" pitchFamily="18" charset="0"/>
                <a:ea typeface="Cambria" panose="02040503050406030204" pitchFamily="18" charset="0"/>
              </a:rPr>
              <a:t> que sigue sin resolverse. </a:t>
            </a:r>
          </a:p>
          <a:p>
            <a:pPr algn="just">
              <a:lnSpc>
                <a:spcPct val="150000"/>
              </a:lnSpc>
            </a:pPr>
            <a:endParaRPr lang="es-ES" b="1"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El 20 de noviembre moría Franco</a:t>
            </a:r>
            <a:r>
              <a:rPr lang="es-ES" dirty="0">
                <a:latin typeface="Cambria" panose="02040503050406030204" pitchFamily="18" charset="0"/>
                <a:ea typeface="Cambria" panose="02040503050406030204" pitchFamily="18" charset="0"/>
              </a:rPr>
              <a:t>. El 22 del mismo mes </a:t>
            </a:r>
            <a:r>
              <a:rPr lang="es-ES" b="1" dirty="0">
                <a:latin typeface="Cambria" panose="02040503050406030204" pitchFamily="18" charset="0"/>
                <a:ea typeface="Cambria" panose="02040503050406030204" pitchFamily="18" charset="0"/>
              </a:rPr>
              <a:t>Juan Carlos era proclamado rey de España.</a:t>
            </a:r>
          </a:p>
        </p:txBody>
      </p:sp>
      <p:pic>
        <p:nvPicPr>
          <p:cNvPr id="3" name="Imagen 2"/>
          <p:cNvPicPr>
            <a:picLocks noChangeAspect="1"/>
          </p:cNvPicPr>
          <p:nvPr/>
        </p:nvPicPr>
        <p:blipFill>
          <a:blip r:embed="rId2"/>
          <a:stretch>
            <a:fillRect/>
          </a:stretch>
        </p:blipFill>
        <p:spPr>
          <a:xfrm>
            <a:off x="7171696" y="102512"/>
            <a:ext cx="4548596" cy="3415225"/>
          </a:xfrm>
          <a:prstGeom prst="rect">
            <a:avLst/>
          </a:prstGeom>
        </p:spPr>
      </p:pic>
      <p:pic>
        <p:nvPicPr>
          <p:cNvPr id="4" name="Imagen 3"/>
          <p:cNvPicPr>
            <a:picLocks noChangeAspect="1"/>
          </p:cNvPicPr>
          <p:nvPr/>
        </p:nvPicPr>
        <p:blipFill>
          <a:blip r:embed="rId3"/>
          <a:stretch>
            <a:fillRect/>
          </a:stretch>
        </p:blipFill>
        <p:spPr>
          <a:xfrm>
            <a:off x="7898227" y="3584036"/>
            <a:ext cx="3095535" cy="3273964"/>
          </a:xfrm>
          <a:prstGeom prst="rect">
            <a:avLst/>
          </a:prstGeom>
        </p:spPr>
      </p:pic>
    </p:spTree>
    <p:extLst>
      <p:ext uri="{BB962C8B-B14F-4D97-AF65-F5344CB8AC3E}">
        <p14:creationId xmlns:p14="http://schemas.microsoft.com/office/powerpoint/2010/main" val="922465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2080" y="179420"/>
            <a:ext cx="9706707"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II. SOCIEDAD Y ECONOMÍA EN EL FRANQUISMO: DE LA AUTARQUÍA AL DESARROLLISMO.</a:t>
            </a:r>
          </a:p>
        </p:txBody>
      </p:sp>
      <p:sp>
        <p:nvSpPr>
          <p:cNvPr id="3" name="Rectángulo 2"/>
          <p:cNvSpPr/>
          <p:nvPr/>
        </p:nvSpPr>
        <p:spPr>
          <a:xfrm>
            <a:off x="563632" y="705282"/>
            <a:ext cx="3043654"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1. La evolución económica</a:t>
            </a:r>
            <a:r>
              <a:rPr lang="es-ES" dirty="0">
                <a:latin typeface="Cambria" panose="02040503050406030204" pitchFamily="18" charset="0"/>
                <a:ea typeface="Cambria" panose="02040503050406030204" pitchFamily="18" charset="0"/>
              </a:rPr>
              <a:t>. </a:t>
            </a:r>
          </a:p>
        </p:txBody>
      </p:sp>
      <p:sp>
        <p:nvSpPr>
          <p:cNvPr id="4" name="Rectángulo 3"/>
          <p:cNvSpPr/>
          <p:nvPr/>
        </p:nvSpPr>
        <p:spPr>
          <a:xfrm>
            <a:off x="544773" y="1231144"/>
            <a:ext cx="3259034"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a) La autarquía (1939-1951),</a:t>
            </a:r>
          </a:p>
        </p:txBody>
      </p:sp>
      <p:sp>
        <p:nvSpPr>
          <p:cNvPr id="5" name="Rectángulo 4"/>
          <p:cNvSpPr/>
          <p:nvPr/>
        </p:nvSpPr>
        <p:spPr>
          <a:xfrm>
            <a:off x="563632" y="1629727"/>
            <a:ext cx="5879371" cy="341632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El régimen de Franco aplicó la autarquía como política económica. Los años cuarenta son los </a:t>
            </a:r>
            <a:r>
              <a:rPr lang="es-ES" b="1" dirty="0">
                <a:latin typeface="Cambria" panose="02040503050406030204" pitchFamily="18" charset="0"/>
                <a:ea typeface="Cambria" panose="02040503050406030204" pitchFamily="18" charset="0"/>
              </a:rPr>
              <a:t>“años del hambre”. </a:t>
            </a:r>
            <a:r>
              <a:rPr lang="es-ES" dirty="0">
                <a:latin typeface="Cambria" panose="02040503050406030204" pitchFamily="18" charset="0"/>
                <a:ea typeface="Cambria" panose="02040503050406030204" pitchFamily="18" charset="0"/>
              </a:rPr>
              <a:t>El Estado fijaba precios y salarios.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En el </a:t>
            </a:r>
            <a:r>
              <a:rPr lang="es-ES" b="1" dirty="0">
                <a:latin typeface="Cambria" panose="02040503050406030204" pitchFamily="18" charset="0"/>
                <a:ea typeface="Cambria" panose="02040503050406030204" pitchFamily="18" charset="0"/>
              </a:rPr>
              <a:t>sector agrícola </a:t>
            </a:r>
            <a:r>
              <a:rPr lang="es-ES" dirty="0">
                <a:latin typeface="Cambria" panose="02040503050406030204" pitchFamily="18" charset="0"/>
                <a:ea typeface="Cambria" panose="02040503050406030204" pitchFamily="18" charset="0"/>
              </a:rPr>
              <a:t>la falta de alimentos obligó al régimen a establecer, desde 1939, las </a:t>
            </a:r>
            <a:r>
              <a:rPr lang="es-ES" b="1" dirty="0">
                <a:latin typeface="Cambria" panose="02040503050406030204" pitchFamily="18" charset="0"/>
                <a:ea typeface="Cambria" panose="02040503050406030204" pitchFamily="18" charset="0"/>
              </a:rPr>
              <a:t>cartillas de racionamiento </a:t>
            </a:r>
            <a:r>
              <a:rPr lang="es-ES" dirty="0">
                <a:latin typeface="Cambria" panose="02040503050406030204" pitchFamily="18" charset="0"/>
                <a:ea typeface="Cambria" panose="02040503050406030204" pitchFamily="18" charset="0"/>
              </a:rPr>
              <a:t>para organizar la distribución de los productos de primera necesidad.</a:t>
            </a:r>
          </a:p>
        </p:txBody>
      </p:sp>
      <p:pic>
        <p:nvPicPr>
          <p:cNvPr id="7" name="Imagen 6"/>
          <p:cNvPicPr>
            <a:picLocks noChangeAspect="1"/>
          </p:cNvPicPr>
          <p:nvPr/>
        </p:nvPicPr>
        <p:blipFill>
          <a:blip r:embed="rId2"/>
          <a:stretch>
            <a:fillRect/>
          </a:stretch>
        </p:blipFill>
        <p:spPr>
          <a:xfrm>
            <a:off x="7455877" y="3780519"/>
            <a:ext cx="4009292" cy="3018578"/>
          </a:xfrm>
          <a:prstGeom prst="rect">
            <a:avLst/>
          </a:prstGeom>
        </p:spPr>
      </p:pic>
      <p:pic>
        <p:nvPicPr>
          <p:cNvPr id="1026"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361" y="666277"/>
            <a:ext cx="4205808" cy="299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911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9263" y="296361"/>
            <a:ext cx="5622386" cy="5493812"/>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La autarquía tuvo dos grandes ejes de actuación :</a:t>
            </a:r>
          </a:p>
          <a:p>
            <a:pPr algn="just">
              <a:lnSpc>
                <a:spcPct val="150000"/>
              </a:lnSpc>
            </a:pPr>
            <a:r>
              <a:rPr lang="es-ES" b="1" dirty="0">
                <a:latin typeface="Cambria" panose="02040503050406030204" pitchFamily="18" charset="0"/>
                <a:ea typeface="Cambria" panose="02040503050406030204" pitchFamily="18" charset="0"/>
              </a:rPr>
              <a:t>las relaciones económicas con el exterior y el fomento industrial. </a:t>
            </a:r>
            <a:r>
              <a:rPr lang="es-ES" dirty="0">
                <a:latin typeface="Cambria" panose="02040503050406030204" pitchFamily="18" charset="0"/>
                <a:ea typeface="Cambria" panose="02040503050406030204" pitchFamily="18" charset="0"/>
              </a:rPr>
              <a:t>La actuación se orientó a </a:t>
            </a:r>
            <a:r>
              <a:rPr lang="es-ES" b="1" dirty="0">
                <a:latin typeface="Cambria" panose="02040503050406030204" pitchFamily="18" charset="0"/>
                <a:ea typeface="Cambria" panose="02040503050406030204" pitchFamily="18" charset="0"/>
              </a:rPr>
              <a:t>impulsar las industrias de bienes de equipo</a:t>
            </a:r>
            <a:r>
              <a:rPr lang="es-ES" dirty="0">
                <a:latin typeface="Cambria" panose="02040503050406030204" pitchFamily="18" charset="0"/>
                <a:ea typeface="Cambria" panose="02040503050406030204" pitchFamily="18" charset="0"/>
              </a:rPr>
              <a:t>, que recibieron una importante y continuada ayuda pública.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En 1941 </a:t>
            </a:r>
            <a:r>
              <a:rPr lang="es-ES" b="1" dirty="0">
                <a:latin typeface="Cambria" panose="02040503050406030204" pitchFamily="18" charset="0"/>
                <a:ea typeface="Cambria" panose="02040503050406030204" pitchFamily="18" charset="0"/>
              </a:rPr>
              <a:t>se nacionalizó la red de ferrocarriles con la creación de RENFE y se fundó el Instituto Nacional de Industria (INI).</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En estos primeros años fue cuando se constituyeron las principales empresas nacionales </a:t>
            </a:r>
            <a:r>
              <a:rPr lang="es-ES" b="1" dirty="0">
                <a:latin typeface="Cambria" panose="02040503050406030204" pitchFamily="18" charset="0"/>
                <a:ea typeface="Cambria" panose="02040503050406030204" pitchFamily="18" charset="0"/>
              </a:rPr>
              <a:t>(IBERIA, ENSIDESA, ENDESA, SEAT).</a:t>
            </a:r>
          </a:p>
        </p:txBody>
      </p:sp>
      <p:pic>
        <p:nvPicPr>
          <p:cNvPr id="3" name="Imagen 2"/>
          <p:cNvPicPr>
            <a:picLocks noChangeAspect="1"/>
          </p:cNvPicPr>
          <p:nvPr/>
        </p:nvPicPr>
        <p:blipFill>
          <a:blip r:embed="rId2"/>
          <a:stretch>
            <a:fillRect/>
          </a:stretch>
        </p:blipFill>
        <p:spPr>
          <a:xfrm>
            <a:off x="6890822" y="3359142"/>
            <a:ext cx="4770118" cy="3054200"/>
          </a:xfrm>
          <a:prstGeom prst="rect">
            <a:avLst/>
          </a:prstGeom>
        </p:spPr>
      </p:pic>
      <p:pic>
        <p:nvPicPr>
          <p:cNvPr id="4" name="Imagen 3"/>
          <p:cNvPicPr>
            <a:picLocks noChangeAspect="1"/>
          </p:cNvPicPr>
          <p:nvPr/>
        </p:nvPicPr>
        <p:blipFill>
          <a:blip r:embed="rId3"/>
          <a:stretch>
            <a:fillRect/>
          </a:stretch>
        </p:blipFill>
        <p:spPr>
          <a:xfrm>
            <a:off x="7582485" y="296361"/>
            <a:ext cx="3386793" cy="2540095"/>
          </a:xfrm>
          <a:prstGeom prst="rect">
            <a:avLst/>
          </a:prstGeom>
        </p:spPr>
      </p:pic>
    </p:spTree>
    <p:extLst>
      <p:ext uri="{BB962C8B-B14F-4D97-AF65-F5344CB8AC3E}">
        <p14:creationId xmlns:p14="http://schemas.microsoft.com/office/powerpoint/2010/main" val="1219163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4574" y="3162278"/>
            <a:ext cx="4614202" cy="2585323"/>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Abordaremos tres apartados fundamentales:</a:t>
            </a:r>
          </a:p>
          <a:p>
            <a:pPr algn="just">
              <a:lnSpc>
                <a:spcPct val="150000"/>
              </a:lnSpc>
            </a:pPr>
            <a:r>
              <a:rPr lang="es-ES" b="1" dirty="0">
                <a:latin typeface="Cambria" panose="02040503050406030204" pitchFamily="18" charset="0"/>
                <a:ea typeface="Cambria" panose="02040503050406030204" pitchFamily="18" charset="0"/>
              </a:rPr>
              <a:t>-ideología del régimen </a:t>
            </a:r>
            <a:r>
              <a:rPr lang="es-ES" dirty="0">
                <a:latin typeface="Cambria" panose="02040503050406030204" pitchFamily="18" charset="0"/>
                <a:ea typeface="Cambria" panose="02040503050406030204" pitchFamily="18" charset="0"/>
              </a:rPr>
              <a:t>y su </a:t>
            </a:r>
            <a:r>
              <a:rPr lang="es-ES" b="1" dirty="0">
                <a:latin typeface="Cambria" panose="02040503050406030204" pitchFamily="18" charset="0"/>
                <a:ea typeface="Cambria" panose="02040503050406030204" pitchFamily="18" charset="0"/>
              </a:rPr>
              <a:t>evolución política </a:t>
            </a:r>
            <a:r>
              <a:rPr lang="es-ES" dirty="0">
                <a:latin typeface="Cambria" panose="02040503050406030204" pitchFamily="18" charset="0"/>
                <a:ea typeface="Cambria" panose="02040503050406030204" pitchFamily="18" charset="0"/>
              </a:rPr>
              <a:t>a lo largo de los años</a:t>
            </a:r>
            <a:endParaRPr lang="es-ES" b="1"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-evolución económica y social</a:t>
            </a: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-la </a:t>
            </a:r>
            <a:r>
              <a:rPr lang="es-ES" b="1" dirty="0">
                <a:latin typeface="Cambria" panose="02040503050406030204" pitchFamily="18" charset="0"/>
                <a:ea typeface="Cambria" panose="02040503050406030204" pitchFamily="18" charset="0"/>
              </a:rPr>
              <a:t>represión del régimen </a:t>
            </a:r>
            <a:r>
              <a:rPr lang="es-ES" dirty="0">
                <a:latin typeface="Cambria" panose="02040503050406030204" pitchFamily="18" charset="0"/>
                <a:ea typeface="Cambria" panose="02040503050406030204" pitchFamily="18" charset="0"/>
              </a:rPr>
              <a:t>y el crecimiento de </a:t>
            </a:r>
            <a:r>
              <a:rPr lang="es-ES" b="1" dirty="0">
                <a:latin typeface="Cambria" panose="02040503050406030204" pitchFamily="18" charset="0"/>
                <a:ea typeface="Cambria" panose="02040503050406030204" pitchFamily="18" charset="0"/>
              </a:rPr>
              <a:t>la oposición. </a:t>
            </a:r>
          </a:p>
        </p:txBody>
      </p:sp>
      <p:sp>
        <p:nvSpPr>
          <p:cNvPr id="3" name="Rectángulo 2"/>
          <p:cNvSpPr/>
          <p:nvPr/>
        </p:nvSpPr>
        <p:spPr>
          <a:xfrm>
            <a:off x="534574" y="283537"/>
            <a:ext cx="10888393" cy="216982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Tras la victoria en la Guerra Civil, se instaura en España un régimen autoritario que estará vigente durante casi cuarenta años divididos en dos etapas fundamentales: </a:t>
            </a:r>
          </a:p>
          <a:p>
            <a:pPr algn="just">
              <a:lnSpc>
                <a:spcPct val="150000"/>
              </a:lnSpc>
            </a:pPr>
            <a:r>
              <a:rPr lang="es-ES" dirty="0">
                <a:latin typeface="Cambria" panose="02040503050406030204" pitchFamily="18" charset="0"/>
                <a:ea typeface="Cambria" panose="02040503050406030204" pitchFamily="18" charset="0"/>
              </a:rPr>
              <a:t>-</a:t>
            </a:r>
            <a:r>
              <a:rPr lang="es-ES" b="1" dirty="0">
                <a:latin typeface="Cambria" panose="02040503050406030204" pitchFamily="18" charset="0"/>
                <a:ea typeface="Cambria" panose="02040503050406030204" pitchFamily="18" charset="0"/>
              </a:rPr>
              <a:t>el primer franquismo </a:t>
            </a:r>
            <a:r>
              <a:rPr lang="es-ES" dirty="0">
                <a:latin typeface="Cambria" panose="02040503050406030204" pitchFamily="18" charset="0"/>
                <a:ea typeface="Cambria" panose="02040503050406030204" pitchFamily="18" charset="0"/>
              </a:rPr>
              <a:t>(1939-1959)  </a:t>
            </a:r>
          </a:p>
          <a:p>
            <a:pPr algn="just">
              <a:lnSpc>
                <a:spcPct val="150000"/>
              </a:lnSpc>
            </a:pPr>
            <a:r>
              <a:rPr lang="es-ES" dirty="0">
                <a:latin typeface="Cambria" panose="02040503050406030204" pitchFamily="18" charset="0"/>
                <a:ea typeface="Cambria" panose="02040503050406030204" pitchFamily="18" charset="0"/>
              </a:rPr>
              <a:t>-</a:t>
            </a:r>
            <a:r>
              <a:rPr lang="es-ES" b="1" dirty="0">
                <a:latin typeface="Cambria" panose="02040503050406030204" pitchFamily="18" charset="0"/>
                <a:ea typeface="Cambria" panose="02040503050406030204" pitchFamily="18" charset="0"/>
              </a:rPr>
              <a:t>el segundo franquismo </a:t>
            </a:r>
            <a:r>
              <a:rPr lang="es-ES" dirty="0">
                <a:latin typeface="Cambria" panose="02040503050406030204" pitchFamily="18" charset="0"/>
                <a:ea typeface="Cambria" panose="02040503050406030204" pitchFamily="18" charset="0"/>
              </a:rPr>
              <a:t>(1959-1975). </a:t>
            </a:r>
          </a:p>
          <a:p>
            <a:pPr algn="just">
              <a:lnSpc>
                <a:spcPct val="150000"/>
              </a:lnSpc>
            </a:pPr>
            <a:endParaRPr lang="es-ES" dirty="0">
              <a:latin typeface="Cambria" panose="02040503050406030204" pitchFamily="18" charset="0"/>
              <a:ea typeface="Cambria" panose="02040503050406030204" pitchFamily="18" charset="0"/>
            </a:endParaRPr>
          </a:p>
        </p:txBody>
      </p:sp>
      <p:pic>
        <p:nvPicPr>
          <p:cNvPr id="4" name="Picture 2" descr="Resultado de imagen de el franquismo en 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806" y="1192124"/>
            <a:ext cx="6023041" cy="19701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de desarrollismo franqui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904" y="4759189"/>
            <a:ext cx="2720788" cy="1976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679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1878" y="271361"/>
            <a:ext cx="5919506"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b) Las primeras medidas liberalizadoras (1951-1956).</a:t>
            </a:r>
          </a:p>
        </p:txBody>
      </p:sp>
      <p:sp>
        <p:nvSpPr>
          <p:cNvPr id="3" name="Rectángulo 2"/>
          <p:cNvSpPr/>
          <p:nvPr/>
        </p:nvSpPr>
        <p:spPr>
          <a:xfrm>
            <a:off x="391878" y="965540"/>
            <a:ext cx="5066387" cy="4247317"/>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A partir de 1953 y con la consolidación de la Guerra Fría, EE.UU. concedió créditos a España para la compra de productos agrícolas, materias primas y equipo industrial.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Sin duda, los problemas de escasez se suavizaron y también permitieron </a:t>
            </a:r>
            <a:r>
              <a:rPr lang="es-ES" b="1" dirty="0">
                <a:latin typeface="Cambria" panose="02040503050406030204" pitchFamily="18" charset="0"/>
                <a:ea typeface="Cambria" panose="02040503050406030204" pitchFamily="18" charset="0"/>
              </a:rPr>
              <a:t>la eliminación de las cartillas de racionamiento</a:t>
            </a:r>
            <a:r>
              <a:rPr lang="es-ES" dirty="0">
                <a:latin typeface="Cambria" panose="02040503050406030204" pitchFamily="18" charset="0"/>
                <a:ea typeface="Cambria" panose="02040503050406030204" pitchFamily="18" charset="0"/>
              </a:rPr>
              <a:t>. Con todo, las ayudas no eran suficientes, en definitiva, la autarquía no funcionaba. </a:t>
            </a:r>
          </a:p>
        </p:txBody>
      </p:sp>
      <p:pic>
        <p:nvPicPr>
          <p:cNvPr id="4" name="Imagen 3"/>
          <p:cNvPicPr>
            <a:picLocks noChangeAspect="1"/>
          </p:cNvPicPr>
          <p:nvPr/>
        </p:nvPicPr>
        <p:blipFill>
          <a:blip r:embed="rId2"/>
          <a:stretch>
            <a:fillRect/>
          </a:stretch>
        </p:blipFill>
        <p:spPr>
          <a:xfrm>
            <a:off x="6077267" y="965540"/>
            <a:ext cx="5889650" cy="4647469"/>
          </a:xfrm>
          <a:prstGeom prst="rect">
            <a:avLst/>
          </a:prstGeom>
        </p:spPr>
      </p:pic>
    </p:spTree>
    <p:extLst>
      <p:ext uri="{BB962C8B-B14F-4D97-AF65-F5344CB8AC3E}">
        <p14:creationId xmlns:p14="http://schemas.microsoft.com/office/powerpoint/2010/main" val="3544891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2106" y="290119"/>
            <a:ext cx="4514377"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c) El plan de estabilización (1957-1959). </a:t>
            </a:r>
          </a:p>
        </p:txBody>
      </p:sp>
      <p:sp>
        <p:nvSpPr>
          <p:cNvPr id="3" name="Rectángulo 2"/>
          <p:cNvSpPr/>
          <p:nvPr/>
        </p:nvSpPr>
        <p:spPr>
          <a:xfrm>
            <a:off x="442106" y="763233"/>
            <a:ext cx="5142768" cy="5078313"/>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Se aprobó el Plan de Estabilización Económica </a:t>
            </a:r>
            <a:r>
              <a:rPr lang="es-ES" dirty="0">
                <a:latin typeface="Cambria" panose="02040503050406030204" pitchFamily="18" charset="0"/>
                <a:ea typeface="Cambria" panose="02040503050406030204" pitchFamily="18" charset="0"/>
              </a:rPr>
              <a:t>cuya finalidad última era poner en contacto la economía española con la internacional. Esto se hacía en un momento en que ésta se encontraba en una etapa de fuerte crecimiento.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El gobierno dio muchas facilidades a las empresas extranjeras que quisieran instalarse en España. </a:t>
            </a:r>
          </a:p>
          <a:p>
            <a:pPr algn="just">
              <a:lnSpc>
                <a:spcPct val="150000"/>
              </a:lnSpc>
            </a:pPr>
            <a:r>
              <a:rPr lang="es-ES" b="1" dirty="0">
                <a:latin typeface="Cambria" panose="02040503050406030204" pitchFamily="18" charset="0"/>
                <a:ea typeface="Cambria" panose="02040503050406030204" pitchFamily="18" charset="0"/>
              </a:rPr>
              <a:t>Su aplicación fue un éxito</a:t>
            </a:r>
            <a:r>
              <a:rPr lang="es-ES" dirty="0">
                <a:latin typeface="Cambria" panose="02040503050406030204" pitchFamily="18" charset="0"/>
                <a:ea typeface="Cambria" panose="02040503050406030204" pitchFamily="18" charset="0"/>
              </a:rPr>
              <a:t>. España va a conocer una etapa de </a:t>
            </a:r>
            <a:r>
              <a:rPr lang="es-ES" b="1" dirty="0">
                <a:latin typeface="Cambria" panose="02040503050406030204" pitchFamily="18" charset="0"/>
                <a:ea typeface="Cambria" panose="02040503050406030204" pitchFamily="18" charset="0"/>
              </a:rPr>
              <a:t>fuerte crecimiento económico</a:t>
            </a:r>
            <a:r>
              <a:rPr lang="es-ES" dirty="0">
                <a:latin typeface="Cambria" panose="02040503050406030204" pitchFamily="18" charset="0"/>
                <a:ea typeface="Cambria" panose="02040503050406030204" pitchFamily="18" charset="0"/>
              </a:rPr>
              <a:t>, uniéndose al grupo de los países más industrializados del mundo.</a:t>
            </a:r>
          </a:p>
        </p:txBody>
      </p:sp>
      <p:pic>
        <p:nvPicPr>
          <p:cNvPr id="4" name="Imagen 3"/>
          <p:cNvPicPr>
            <a:picLocks noChangeAspect="1"/>
          </p:cNvPicPr>
          <p:nvPr/>
        </p:nvPicPr>
        <p:blipFill>
          <a:blip r:embed="rId2"/>
          <a:stretch>
            <a:fillRect/>
          </a:stretch>
        </p:blipFill>
        <p:spPr>
          <a:xfrm>
            <a:off x="5788637" y="900332"/>
            <a:ext cx="6581407" cy="4941213"/>
          </a:xfrm>
          <a:prstGeom prst="rect">
            <a:avLst/>
          </a:prstGeom>
        </p:spPr>
      </p:pic>
    </p:spTree>
    <p:extLst>
      <p:ext uri="{BB962C8B-B14F-4D97-AF65-F5344CB8AC3E}">
        <p14:creationId xmlns:p14="http://schemas.microsoft.com/office/powerpoint/2010/main" val="3847340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5399" y="280740"/>
            <a:ext cx="5450338"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d) La España del desarrollismo y la crisis de 1973.</a:t>
            </a:r>
          </a:p>
        </p:txBody>
      </p:sp>
      <p:sp>
        <p:nvSpPr>
          <p:cNvPr id="3" name="Rectángulo 2"/>
          <p:cNvSpPr/>
          <p:nvPr/>
        </p:nvSpPr>
        <p:spPr>
          <a:xfrm>
            <a:off x="445400" y="847020"/>
            <a:ext cx="4590834" cy="466281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A partir de 1961 se produjo un fuerte crecimiento económico basado en una fuerte </a:t>
            </a:r>
            <a:r>
              <a:rPr lang="es-ES" b="1" dirty="0">
                <a:latin typeface="Cambria" panose="02040503050406030204" pitchFamily="18" charset="0"/>
                <a:ea typeface="Cambria" panose="02040503050406030204" pitchFamily="18" charset="0"/>
              </a:rPr>
              <a:t>expansión industrial</a:t>
            </a:r>
            <a:r>
              <a:rPr lang="es-ES" dirty="0">
                <a:latin typeface="Cambria" panose="02040503050406030204" pitchFamily="18" charset="0"/>
                <a:ea typeface="Cambria" panose="02040503050406030204" pitchFamily="18" charset="0"/>
              </a:rPr>
              <a:t>. Se construyó así un tejido industrial diversificado y potente.</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En el sector servicios el </a:t>
            </a:r>
            <a:r>
              <a:rPr lang="es-ES" b="1" dirty="0">
                <a:latin typeface="Cambria" panose="02040503050406030204" pitchFamily="18" charset="0"/>
                <a:ea typeface="Cambria" panose="02040503050406030204" pitchFamily="18" charset="0"/>
              </a:rPr>
              <a:t>sector turístico fue el verdadero motor de la economía</a:t>
            </a:r>
            <a:r>
              <a:rPr lang="es-ES" dirty="0">
                <a:latin typeface="Cambria" panose="02040503050406030204" pitchFamily="18" charset="0"/>
                <a:ea typeface="Cambria" panose="02040503050406030204" pitchFamily="18" charset="0"/>
              </a:rPr>
              <a:t>: miles de europeos acudían a España aprovechando los bajos precios, la amplia oferta de sol y playa y la existencia de una infraestructura hotelera en rápida expansión</a:t>
            </a:r>
          </a:p>
        </p:txBody>
      </p:sp>
      <p:pic>
        <p:nvPicPr>
          <p:cNvPr id="4" name="Imagen 3"/>
          <p:cNvPicPr>
            <a:picLocks noChangeAspect="1"/>
          </p:cNvPicPr>
          <p:nvPr/>
        </p:nvPicPr>
        <p:blipFill>
          <a:blip r:embed="rId2"/>
          <a:stretch>
            <a:fillRect/>
          </a:stretch>
        </p:blipFill>
        <p:spPr>
          <a:xfrm>
            <a:off x="5225323" y="847020"/>
            <a:ext cx="6816182" cy="4558456"/>
          </a:xfrm>
          <a:prstGeom prst="rect">
            <a:avLst/>
          </a:prstGeom>
        </p:spPr>
      </p:pic>
    </p:spTree>
    <p:extLst>
      <p:ext uri="{BB962C8B-B14F-4D97-AF65-F5344CB8AC3E}">
        <p14:creationId xmlns:p14="http://schemas.microsoft.com/office/powerpoint/2010/main" val="4238713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29883" y="528815"/>
            <a:ext cx="4675163" cy="5493812"/>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A partir de 1963 el gobierno intentó regular el crecimiento mediante los </a:t>
            </a:r>
            <a:r>
              <a:rPr lang="es-ES" b="1" dirty="0">
                <a:latin typeface="Cambria" panose="02040503050406030204" pitchFamily="18" charset="0"/>
                <a:ea typeface="Cambria" panose="02040503050406030204" pitchFamily="18" charset="0"/>
              </a:rPr>
              <a:t>Planes de Desarrollo.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En octubre de 1973 se desencadenaba la </a:t>
            </a:r>
            <a:r>
              <a:rPr lang="es-ES" b="1" dirty="0">
                <a:latin typeface="Cambria" panose="02040503050406030204" pitchFamily="18" charset="0"/>
                <a:ea typeface="Cambria" panose="02040503050406030204" pitchFamily="18" charset="0"/>
              </a:rPr>
              <a:t>crisis del petróleo </a:t>
            </a:r>
            <a:r>
              <a:rPr lang="es-ES" dirty="0">
                <a:latin typeface="Cambria" panose="02040503050406030204" pitchFamily="18" charset="0"/>
                <a:ea typeface="Cambria" panose="02040503050406030204" pitchFamily="18" charset="0"/>
              </a:rPr>
              <a:t>como medida de protesta de los países árabes exportadores de petróleo contra Occidente por su apoyo a Israel.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El </a:t>
            </a:r>
            <a:r>
              <a:rPr lang="es-ES" b="1" dirty="0">
                <a:latin typeface="Cambria" panose="02040503050406030204" pitchFamily="18" charset="0"/>
                <a:ea typeface="Cambria" panose="02040503050406030204" pitchFamily="18" charset="0"/>
              </a:rPr>
              <a:t>final del franquismo </a:t>
            </a:r>
            <a:r>
              <a:rPr lang="es-ES" dirty="0">
                <a:latin typeface="Cambria" panose="02040503050406030204" pitchFamily="18" charset="0"/>
                <a:ea typeface="Cambria" panose="02040503050406030204" pitchFamily="18" charset="0"/>
              </a:rPr>
              <a:t>coincidía con una </a:t>
            </a:r>
            <a:r>
              <a:rPr lang="es-ES" b="1" dirty="0">
                <a:latin typeface="Cambria" panose="02040503050406030204" pitchFamily="18" charset="0"/>
                <a:ea typeface="Cambria" panose="02040503050406030204" pitchFamily="18" charset="0"/>
              </a:rPr>
              <a:t>caída del crecimiento económico, un incremento de la inflación y un aumento del paro. </a:t>
            </a:r>
          </a:p>
        </p:txBody>
      </p:sp>
      <p:pic>
        <p:nvPicPr>
          <p:cNvPr id="3" name="Imagen 2"/>
          <p:cNvPicPr>
            <a:picLocks noChangeAspect="1"/>
          </p:cNvPicPr>
          <p:nvPr/>
        </p:nvPicPr>
        <p:blipFill>
          <a:blip r:embed="rId2"/>
          <a:stretch>
            <a:fillRect/>
          </a:stretch>
        </p:blipFill>
        <p:spPr>
          <a:xfrm>
            <a:off x="5471553" y="783689"/>
            <a:ext cx="6720448" cy="5040336"/>
          </a:xfrm>
          <a:prstGeom prst="rect">
            <a:avLst/>
          </a:prstGeom>
        </p:spPr>
      </p:pic>
    </p:spTree>
    <p:extLst>
      <p:ext uri="{BB962C8B-B14F-4D97-AF65-F5344CB8AC3E}">
        <p14:creationId xmlns:p14="http://schemas.microsoft.com/office/powerpoint/2010/main" val="324367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3966" y="337011"/>
            <a:ext cx="3704091" cy="369332"/>
          </a:xfrm>
          <a:prstGeom prst="rect">
            <a:avLst/>
          </a:prstGeom>
        </p:spPr>
        <p:txBody>
          <a:bodyPr wrap="none">
            <a:spAutoFit/>
          </a:bodyPr>
          <a:lstStyle/>
          <a:p>
            <a:r>
              <a:rPr lang="es-ES" b="1">
                <a:latin typeface="Cambria" panose="02040503050406030204" pitchFamily="18" charset="0"/>
                <a:ea typeface="Cambria" panose="02040503050406030204" pitchFamily="18" charset="0"/>
              </a:rPr>
              <a:t>2. Las transformaciones sociales. </a:t>
            </a:r>
            <a:endParaRPr lang="es-ES" b="1" dirty="0">
              <a:latin typeface="Cambria" panose="02040503050406030204" pitchFamily="18" charset="0"/>
              <a:ea typeface="Cambria" panose="02040503050406030204" pitchFamily="18" charset="0"/>
            </a:endParaRPr>
          </a:p>
        </p:txBody>
      </p:sp>
      <p:sp>
        <p:nvSpPr>
          <p:cNvPr id="3" name="Rectángulo 2"/>
          <p:cNvSpPr/>
          <p:nvPr/>
        </p:nvSpPr>
        <p:spPr>
          <a:xfrm>
            <a:off x="463966" y="861087"/>
            <a:ext cx="5416329" cy="466281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los </a:t>
            </a:r>
            <a:r>
              <a:rPr lang="es-ES" b="1" dirty="0">
                <a:latin typeface="Cambria" panose="02040503050406030204" pitchFamily="18" charset="0"/>
                <a:ea typeface="Cambria" panose="02040503050406030204" pitchFamily="18" charset="0"/>
              </a:rPr>
              <a:t>años cuarenta </a:t>
            </a:r>
            <a:r>
              <a:rPr lang="es-ES" dirty="0">
                <a:latin typeface="Cambria" panose="02040503050406030204" pitchFamily="18" charset="0"/>
                <a:ea typeface="Cambria" panose="02040503050406030204" pitchFamily="18" charset="0"/>
              </a:rPr>
              <a:t>y hasta </a:t>
            </a:r>
            <a:r>
              <a:rPr lang="es-ES" b="1" dirty="0">
                <a:latin typeface="Cambria" panose="02040503050406030204" pitchFamily="18" charset="0"/>
                <a:ea typeface="Cambria" panose="02040503050406030204" pitchFamily="18" charset="0"/>
              </a:rPr>
              <a:t>mediados de los cincuenta </a:t>
            </a:r>
            <a:r>
              <a:rPr lang="es-ES" dirty="0">
                <a:latin typeface="Cambria" panose="02040503050406030204" pitchFamily="18" charset="0"/>
                <a:ea typeface="Cambria" panose="02040503050406030204" pitchFamily="18" charset="0"/>
              </a:rPr>
              <a:t>la sociedad española tiene una preocupación básica: sobrevivir en un ambiente de autarquía y mercado negro, el </a:t>
            </a:r>
            <a:r>
              <a:rPr lang="es-ES" b="1" dirty="0">
                <a:latin typeface="Cambria" panose="02040503050406030204" pitchFamily="18" charset="0"/>
                <a:ea typeface="Cambria" panose="02040503050406030204" pitchFamily="18" charset="0"/>
              </a:rPr>
              <a:t>panorama es desolador y España es un país claramente subdesarrollado.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El verdadero cambio viene con el plan de Estabilización de </a:t>
            </a:r>
            <a:r>
              <a:rPr lang="es-ES" b="1" dirty="0">
                <a:latin typeface="Cambria" panose="02040503050406030204" pitchFamily="18" charset="0"/>
                <a:ea typeface="Cambria" panose="02040503050406030204" pitchFamily="18" charset="0"/>
              </a:rPr>
              <a:t>1959</a:t>
            </a:r>
            <a:r>
              <a:rPr lang="es-ES" dirty="0">
                <a:latin typeface="Cambria" panose="02040503050406030204" pitchFamily="18" charset="0"/>
                <a:ea typeface="Cambria" panose="02040503050406030204" pitchFamily="18" charset="0"/>
              </a:rPr>
              <a:t> y el desarrollo económico que produce una </a:t>
            </a:r>
            <a:r>
              <a:rPr lang="es-ES" b="1" dirty="0">
                <a:latin typeface="Cambria" panose="02040503050406030204" pitchFamily="18" charset="0"/>
                <a:ea typeface="Cambria" panose="02040503050406030204" pitchFamily="18" charset="0"/>
              </a:rPr>
              <a:t>apertura al exterior</a:t>
            </a:r>
            <a:r>
              <a:rPr lang="es-ES" dirty="0">
                <a:latin typeface="Cambria" panose="02040503050406030204" pitchFamily="18" charset="0"/>
                <a:ea typeface="Cambria" panose="02040503050406030204" pitchFamily="18" charset="0"/>
              </a:rPr>
              <a:t>, la preocupación básica a partir de entonces será consumir.</a:t>
            </a:r>
          </a:p>
        </p:txBody>
      </p:sp>
      <p:pic>
        <p:nvPicPr>
          <p:cNvPr id="4" name="Imagen 3"/>
          <p:cNvPicPr>
            <a:picLocks noChangeAspect="1"/>
          </p:cNvPicPr>
          <p:nvPr/>
        </p:nvPicPr>
        <p:blipFill>
          <a:blip r:embed="rId2"/>
          <a:stretch>
            <a:fillRect/>
          </a:stretch>
        </p:blipFill>
        <p:spPr>
          <a:xfrm>
            <a:off x="6757811" y="337011"/>
            <a:ext cx="4763921" cy="3191827"/>
          </a:xfrm>
          <a:prstGeom prst="rect">
            <a:avLst/>
          </a:prstGeom>
        </p:spPr>
      </p:pic>
      <p:pic>
        <p:nvPicPr>
          <p:cNvPr id="5" name="Imagen 4"/>
          <p:cNvPicPr>
            <a:picLocks noChangeAspect="1"/>
          </p:cNvPicPr>
          <p:nvPr/>
        </p:nvPicPr>
        <p:blipFill>
          <a:blip r:embed="rId3"/>
          <a:stretch>
            <a:fillRect/>
          </a:stretch>
        </p:blipFill>
        <p:spPr>
          <a:xfrm>
            <a:off x="6757811" y="3736157"/>
            <a:ext cx="4763921" cy="2959405"/>
          </a:xfrm>
          <a:prstGeom prst="rect">
            <a:avLst/>
          </a:prstGeom>
        </p:spPr>
      </p:pic>
    </p:spTree>
    <p:extLst>
      <p:ext uri="{BB962C8B-B14F-4D97-AF65-F5344CB8AC3E}">
        <p14:creationId xmlns:p14="http://schemas.microsoft.com/office/powerpoint/2010/main" val="3911687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7566" y="261983"/>
            <a:ext cx="3607911"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a) Los movimientos migratorios.</a:t>
            </a:r>
          </a:p>
        </p:txBody>
      </p:sp>
      <p:sp>
        <p:nvSpPr>
          <p:cNvPr id="3" name="Rectángulo 2"/>
          <p:cNvSpPr/>
          <p:nvPr/>
        </p:nvSpPr>
        <p:spPr>
          <a:xfrm>
            <a:off x="377567" y="631315"/>
            <a:ext cx="5671542" cy="5493812"/>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El desarrollo económico trae profundos cambios: </a:t>
            </a:r>
            <a:r>
              <a:rPr lang="es-ES" b="1" dirty="0">
                <a:latin typeface="Cambria" panose="02040503050406030204" pitchFamily="18" charset="0"/>
                <a:ea typeface="Cambria" panose="02040503050406030204" pitchFamily="18" charset="0"/>
              </a:rPr>
              <a:t>la agricultura es sustituida por la industria y el sector servicios</a:t>
            </a:r>
            <a:r>
              <a:rPr lang="es-ES" dirty="0">
                <a:latin typeface="Cambria" panose="02040503050406030204" pitchFamily="18" charset="0"/>
                <a:ea typeface="Cambria" panose="02040503050406030204" pitchFamily="18" charset="0"/>
              </a:rPr>
              <a:t>. </a:t>
            </a:r>
            <a:r>
              <a:rPr lang="es-ES" b="1" dirty="0">
                <a:latin typeface="Cambria" panose="02040503050406030204" pitchFamily="18" charset="0"/>
                <a:ea typeface="Cambria" panose="02040503050406030204" pitchFamily="18" charset="0"/>
              </a:rPr>
              <a:t>Madrid, el País Vasco y Cataluña </a:t>
            </a:r>
            <a:r>
              <a:rPr lang="es-ES" dirty="0">
                <a:latin typeface="Cambria" panose="02040503050406030204" pitchFamily="18" charset="0"/>
                <a:ea typeface="Cambria" panose="02040503050406030204" pitchFamily="18" charset="0"/>
              </a:rPr>
              <a:t>son las principales </a:t>
            </a:r>
            <a:r>
              <a:rPr lang="es-ES" b="1" dirty="0">
                <a:latin typeface="Cambria" panose="02040503050406030204" pitchFamily="18" charset="0"/>
                <a:ea typeface="Cambria" panose="02040503050406030204" pitchFamily="18" charset="0"/>
              </a:rPr>
              <a:t>zonas de recepción </a:t>
            </a:r>
            <a:r>
              <a:rPr lang="es-ES" dirty="0">
                <a:latin typeface="Cambria" panose="02040503050406030204" pitchFamily="18" charset="0"/>
                <a:ea typeface="Cambria" panose="02040503050406030204" pitchFamily="18" charset="0"/>
              </a:rPr>
              <a:t>de estos trabajadores rurales.</a:t>
            </a:r>
          </a:p>
          <a:p>
            <a:pPr algn="just">
              <a:lnSpc>
                <a:spcPct val="150000"/>
              </a:lnSpc>
            </a:pPr>
            <a:r>
              <a:rPr lang="es-ES" dirty="0">
                <a:latin typeface="Cambria" panose="02040503050406030204" pitchFamily="18" charset="0"/>
                <a:ea typeface="Cambria" panose="02040503050406030204" pitchFamily="18" charset="0"/>
              </a:rPr>
              <a:t>Las zonas de salidas fueron Extremadura, Andalucía, las dos Castillas…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Las migraciones exteriores se dirigieron a Alemania, Francia, Holanda o Suiza. Su papel será decisivo pues generan importantes capitales (ahorro) que son la base para la puesta en marcha de un gran número de negocios.</a:t>
            </a:r>
          </a:p>
        </p:txBody>
      </p:sp>
      <p:pic>
        <p:nvPicPr>
          <p:cNvPr id="4" name="Imagen 3"/>
          <p:cNvPicPr>
            <a:picLocks noChangeAspect="1"/>
          </p:cNvPicPr>
          <p:nvPr/>
        </p:nvPicPr>
        <p:blipFill>
          <a:blip r:embed="rId2"/>
          <a:stretch>
            <a:fillRect/>
          </a:stretch>
        </p:blipFill>
        <p:spPr>
          <a:xfrm>
            <a:off x="7144919" y="3641537"/>
            <a:ext cx="4203910" cy="2966469"/>
          </a:xfrm>
          <a:prstGeom prst="rect">
            <a:avLst/>
          </a:prstGeom>
        </p:spPr>
      </p:pic>
      <p:pic>
        <p:nvPicPr>
          <p:cNvPr id="5" name="Imagen 4"/>
          <p:cNvPicPr>
            <a:picLocks noChangeAspect="1"/>
          </p:cNvPicPr>
          <p:nvPr/>
        </p:nvPicPr>
        <p:blipFill>
          <a:blip r:embed="rId3"/>
          <a:stretch>
            <a:fillRect/>
          </a:stretch>
        </p:blipFill>
        <p:spPr>
          <a:xfrm>
            <a:off x="7144919" y="446649"/>
            <a:ext cx="4203910" cy="3050491"/>
          </a:xfrm>
          <a:prstGeom prst="rect">
            <a:avLst/>
          </a:prstGeom>
        </p:spPr>
      </p:pic>
    </p:spTree>
    <p:extLst>
      <p:ext uri="{BB962C8B-B14F-4D97-AF65-F5344CB8AC3E}">
        <p14:creationId xmlns:p14="http://schemas.microsoft.com/office/powerpoint/2010/main" val="783496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34534" y="172887"/>
            <a:ext cx="3751220"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b) El crecimiento de la población. </a:t>
            </a:r>
          </a:p>
        </p:txBody>
      </p:sp>
      <p:sp>
        <p:nvSpPr>
          <p:cNvPr id="3" name="Rectángulo 2"/>
          <p:cNvSpPr/>
          <p:nvPr/>
        </p:nvSpPr>
        <p:spPr>
          <a:xfrm>
            <a:off x="434534" y="697080"/>
            <a:ext cx="4756444" cy="5078313"/>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los </a:t>
            </a:r>
            <a:r>
              <a:rPr lang="es-ES" b="1" dirty="0">
                <a:latin typeface="Cambria" panose="02040503050406030204" pitchFamily="18" charset="0"/>
                <a:ea typeface="Cambria" panose="02040503050406030204" pitchFamily="18" charset="0"/>
              </a:rPr>
              <a:t>años sesenta </a:t>
            </a:r>
            <a:r>
              <a:rPr lang="es-ES" dirty="0">
                <a:latin typeface="Cambria" panose="02040503050406030204" pitchFamily="18" charset="0"/>
                <a:ea typeface="Cambria" panose="02040503050406030204" pitchFamily="18" charset="0"/>
              </a:rPr>
              <a:t>la población experimenta un espectacular crecimiento que se ha dado en llamar el </a:t>
            </a:r>
            <a:r>
              <a:rPr lang="es-ES" b="1" dirty="0" err="1">
                <a:latin typeface="Cambria" panose="02040503050406030204" pitchFamily="18" charset="0"/>
                <a:ea typeface="Cambria" panose="02040503050406030204" pitchFamily="18" charset="0"/>
              </a:rPr>
              <a:t>baby</a:t>
            </a:r>
            <a:r>
              <a:rPr lang="es-ES" b="1" dirty="0">
                <a:latin typeface="Cambria" panose="02040503050406030204" pitchFamily="18" charset="0"/>
                <a:ea typeface="Cambria" panose="02040503050406030204" pitchFamily="18" charset="0"/>
              </a:rPr>
              <a:t> boom</a:t>
            </a:r>
            <a:r>
              <a:rPr lang="es-ES" dirty="0">
                <a:latin typeface="Cambria" panose="02040503050406030204" pitchFamily="18" charset="0"/>
                <a:ea typeface="Cambria" panose="02040503050406030204" pitchFamily="18" charset="0"/>
              </a:rPr>
              <a:t>.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Con una alta natalidad y una mortalidad en franco retroceso, el crecimiento vegetativo español era alto.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Esto generó problemas de ajustes entre una población en crecimiento y las infraestructuras sanitarias y educativas del país que eran claramente insuficientes. </a:t>
            </a:r>
          </a:p>
        </p:txBody>
      </p:sp>
      <p:pic>
        <p:nvPicPr>
          <p:cNvPr id="4" name="Imagen 3"/>
          <p:cNvPicPr>
            <a:picLocks noChangeAspect="1"/>
          </p:cNvPicPr>
          <p:nvPr/>
        </p:nvPicPr>
        <p:blipFill>
          <a:blip r:embed="rId2"/>
          <a:stretch>
            <a:fillRect/>
          </a:stretch>
        </p:blipFill>
        <p:spPr>
          <a:xfrm>
            <a:off x="6025145" y="1069144"/>
            <a:ext cx="5891906" cy="4346917"/>
          </a:xfrm>
          <a:prstGeom prst="rect">
            <a:avLst/>
          </a:prstGeom>
        </p:spPr>
      </p:pic>
    </p:spTree>
    <p:extLst>
      <p:ext uri="{BB962C8B-B14F-4D97-AF65-F5344CB8AC3E}">
        <p14:creationId xmlns:p14="http://schemas.microsoft.com/office/powerpoint/2010/main" val="247677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693" y="334500"/>
            <a:ext cx="8370276"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c) La modernización de la sociedad y el cambio de mentalidades. </a:t>
            </a:r>
          </a:p>
        </p:txBody>
      </p:sp>
      <p:sp>
        <p:nvSpPr>
          <p:cNvPr id="3" name="Rectángulo 2"/>
          <p:cNvSpPr/>
          <p:nvPr/>
        </p:nvSpPr>
        <p:spPr>
          <a:xfrm>
            <a:off x="351693" y="703832"/>
            <a:ext cx="5472332" cy="5493812"/>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La población española sufrió una profunda transformación que le llevó a conocer cotas de </a:t>
            </a:r>
            <a:r>
              <a:rPr lang="es-ES" b="1" dirty="0">
                <a:latin typeface="Cambria" panose="02040503050406030204" pitchFamily="18" charset="0"/>
                <a:ea typeface="Cambria" panose="02040503050406030204" pitchFamily="18" charset="0"/>
              </a:rPr>
              <a:t>bienestar</a:t>
            </a:r>
            <a:r>
              <a:rPr lang="es-ES" dirty="0">
                <a:latin typeface="Cambria" panose="02040503050406030204" pitchFamily="18" charset="0"/>
                <a:ea typeface="Cambria" panose="02040503050406030204" pitchFamily="18" charset="0"/>
              </a:rPr>
              <a:t> y de consumo inimaginables.</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El </a:t>
            </a:r>
            <a:r>
              <a:rPr lang="es-ES" b="1" dirty="0">
                <a:latin typeface="Cambria" panose="02040503050406030204" pitchFamily="18" charset="0"/>
                <a:ea typeface="Cambria" panose="02040503050406030204" pitchFamily="18" charset="0"/>
              </a:rPr>
              <a:t>consumismo</a:t>
            </a:r>
            <a:r>
              <a:rPr lang="es-ES" dirty="0">
                <a:latin typeface="Cambria" panose="02040503050406030204" pitchFamily="18" charset="0"/>
                <a:ea typeface="Cambria" panose="02040503050406030204" pitchFamily="18" charset="0"/>
              </a:rPr>
              <a:t> conlleva un cambio de mentalidad. La modernización vino a través del </a:t>
            </a:r>
            <a:r>
              <a:rPr lang="es-ES" b="1" dirty="0">
                <a:latin typeface="Cambria" panose="02040503050406030204" pitchFamily="18" charset="0"/>
                <a:ea typeface="Cambria" panose="02040503050406030204" pitchFamily="18" charset="0"/>
              </a:rPr>
              <a:t>turismo </a:t>
            </a:r>
            <a:r>
              <a:rPr lang="es-ES" dirty="0">
                <a:latin typeface="Cambria" panose="02040503050406030204" pitchFamily="18" charset="0"/>
                <a:ea typeface="Cambria" panose="02040503050406030204" pitchFamily="18" charset="0"/>
              </a:rPr>
              <a:t>que en los años sesenta vivió un auténtico boom. El contacto con estos ciudadanos de la Europa comunitaria impregnó la vida de los españoles que veían en estos países el modelo a seguir, y no sólo en cuanto a las modas.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Por último, otro síntoma de cambio fue la </a:t>
            </a:r>
            <a:r>
              <a:rPr lang="es-ES" b="1" dirty="0">
                <a:latin typeface="Cambria" panose="02040503050406030204" pitchFamily="18" charset="0"/>
                <a:ea typeface="Cambria" panose="02040503050406030204" pitchFamily="18" charset="0"/>
              </a:rPr>
              <a:t>incorporación de la mujer al mercado laboral.</a:t>
            </a:r>
          </a:p>
        </p:txBody>
      </p:sp>
      <p:pic>
        <p:nvPicPr>
          <p:cNvPr id="1026" name="Picture 2" descr="Resultado de imagen de clases medias franquis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338" y="1139483"/>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622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0287" y="318253"/>
            <a:ext cx="3884461"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d) El aumento de las clases medias.</a:t>
            </a:r>
          </a:p>
        </p:txBody>
      </p:sp>
      <p:sp>
        <p:nvSpPr>
          <p:cNvPr id="3" name="Rectángulo 2"/>
          <p:cNvSpPr/>
          <p:nvPr/>
        </p:nvSpPr>
        <p:spPr>
          <a:xfrm>
            <a:off x="460287" y="826199"/>
            <a:ext cx="4660353" cy="4247317"/>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Desde el punto de vista social el hecho más destacado, y común con todas las sociedades desarrolladas, es el </a:t>
            </a:r>
            <a:r>
              <a:rPr lang="es-ES" b="1" dirty="0">
                <a:latin typeface="Cambria" panose="02040503050406030204" pitchFamily="18" charset="0"/>
                <a:ea typeface="Cambria" panose="02040503050406030204" pitchFamily="18" charset="0"/>
              </a:rPr>
              <a:t>incremento cuantitativo de las clases medias</a:t>
            </a:r>
            <a:r>
              <a:rPr lang="es-ES" dirty="0">
                <a:latin typeface="Cambria" panose="02040503050406030204" pitchFamily="18" charset="0"/>
                <a:ea typeface="Cambria" panose="02040503050406030204" pitchFamily="18" charset="0"/>
              </a:rPr>
              <a:t>.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Junto a los nuevos ejecutivos comerciales e industriales surgen con gran fuerza las nuevas clases medias: </a:t>
            </a:r>
            <a:r>
              <a:rPr lang="es-ES" b="1" dirty="0">
                <a:latin typeface="Cambria" panose="02040503050406030204" pitchFamily="18" charset="0"/>
                <a:ea typeface="Cambria" panose="02040503050406030204" pitchFamily="18" charset="0"/>
              </a:rPr>
              <a:t>los empleados de banca, los técnicos, secretarios, maestros y profesores, etc.</a:t>
            </a:r>
          </a:p>
        </p:txBody>
      </p:sp>
      <p:pic>
        <p:nvPicPr>
          <p:cNvPr id="4" name="Imagen 3"/>
          <p:cNvPicPr>
            <a:picLocks noChangeAspect="1"/>
          </p:cNvPicPr>
          <p:nvPr/>
        </p:nvPicPr>
        <p:blipFill>
          <a:blip r:embed="rId2"/>
          <a:stretch>
            <a:fillRect/>
          </a:stretch>
        </p:blipFill>
        <p:spPr>
          <a:xfrm>
            <a:off x="5120640" y="440995"/>
            <a:ext cx="6798376" cy="5115744"/>
          </a:xfrm>
          <a:prstGeom prst="rect">
            <a:avLst/>
          </a:prstGeom>
        </p:spPr>
      </p:pic>
      <p:sp>
        <p:nvSpPr>
          <p:cNvPr id="5" name="Rectángulo 4"/>
          <p:cNvSpPr/>
          <p:nvPr/>
        </p:nvSpPr>
        <p:spPr>
          <a:xfrm>
            <a:off x="7134160" y="5556739"/>
            <a:ext cx="2771336" cy="307777"/>
          </a:xfrm>
          <a:prstGeom prst="rect">
            <a:avLst/>
          </a:prstGeom>
        </p:spPr>
        <p:txBody>
          <a:bodyPr wrap="none">
            <a:spAutoFit/>
          </a:bodyPr>
          <a:lstStyle/>
          <a:p>
            <a:r>
              <a:rPr lang="es-ES" sz="1400" b="1" dirty="0">
                <a:latin typeface="Cambria" panose="02040503050406030204" pitchFamily="18" charset="0"/>
                <a:ea typeface="Cambria" panose="02040503050406030204" pitchFamily="18" charset="0"/>
              </a:rPr>
              <a:t>Evolución clase media e España</a:t>
            </a:r>
          </a:p>
        </p:txBody>
      </p:sp>
    </p:spTree>
    <p:extLst>
      <p:ext uri="{BB962C8B-B14F-4D97-AF65-F5344CB8AC3E}">
        <p14:creationId xmlns:p14="http://schemas.microsoft.com/office/powerpoint/2010/main" val="1906639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42998" y="278229"/>
            <a:ext cx="9823939"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III. REPRESIÓN Y OPOSICIÓN POLÍTICA AL RÉGIMEN FRANQUISTA. EL PAPEL DE LA CULTURA.</a:t>
            </a:r>
          </a:p>
        </p:txBody>
      </p:sp>
      <p:sp>
        <p:nvSpPr>
          <p:cNvPr id="3" name="Rectángulo 2"/>
          <p:cNvSpPr/>
          <p:nvPr/>
        </p:nvSpPr>
        <p:spPr>
          <a:xfrm>
            <a:off x="550982" y="812132"/>
            <a:ext cx="11007970" cy="1754326"/>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El régimen franquista mostró desde el comienzo una de sus características principales que no abandonó nunca: </a:t>
            </a:r>
            <a:r>
              <a:rPr lang="es-ES" b="1" dirty="0">
                <a:latin typeface="Cambria" panose="02040503050406030204" pitchFamily="18" charset="0"/>
                <a:ea typeface="Cambria" panose="02040503050406030204" pitchFamily="18" charset="0"/>
              </a:rPr>
              <a:t>la represión contra los movimientos democráticos y de izquierda</a:t>
            </a:r>
            <a:r>
              <a:rPr lang="es-ES" dirty="0">
                <a:latin typeface="Cambria" panose="02040503050406030204" pitchFamily="18" charset="0"/>
                <a:ea typeface="Cambria" panose="02040503050406030204" pitchFamily="18" charset="0"/>
              </a:rPr>
              <a:t>, frente a todos los valores que representó la República </a:t>
            </a:r>
            <a:r>
              <a:rPr lang="es-ES" b="1" dirty="0">
                <a:latin typeface="Cambria" panose="02040503050406030204" pitchFamily="18" charset="0"/>
                <a:ea typeface="Cambria" panose="02040503050406030204" pitchFamily="18" charset="0"/>
              </a:rPr>
              <a:t>y ante cualquier manifestación nacionalista</a:t>
            </a:r>
            <a:r>
              <a:rPr lang="es-ES" dirty="0">
                <a:latin typeface="Cambria" panose="02040503050406030204" pitchFamily="18" charset="0"/>
                <a:ea typeface="Cambria" panose="02040503050406030204" pitchFamily="18" charset="0"/>
              </a:rPr>
              <a:t>, sin dejar ninguna esperanza a la reconciliación. </a:t>
            </a:r>
          </a:p>
        </p:txBody>
      </p:sp>
      <p:pic>
        <p:nvPicPr>
          <p:cNvPr id="4" name="Imagen 3"/>
          <p:cNvPicPr>
            <a:picLocks noChangeAspect="1"/>
          </p:cNvPicPr>
          <p:nvPr/>
        </p:nvPicPr>
        <p:blipFill>
          <a:blip r:embed="rId2"/>
          <a:stretch>
            <a:fillRect/>
          </a:stretch>
        </p:blipFill>
        <p:spPr>
          <a:xfrm>
            <a:off x="1535720" y="3121921"/>
            <a:ext cx="3800475" cy="2495550"/>
          </a:xfrm>
          <a:prstGeom prst="rect">
            <a:avLst/>
          </a:prstGeom>
        </p:spPr>
      </p:pic>
      <p:pic>
        <p:nvPicPr>
          <p:cNvPr id="5" name="Imagen 4"/>
          <p:cNvPicPr>
            <a:picLocks noChangeAspect="1"/>
          </p:cNvPicPr>
          <p:nvPr/>
        </p:nvPicPr>
        <p:blipFill>
          <a:blip r:embed="rId3"/>
          <a:stretch>
            <a:fillRect/>
          </a:stretch>
        </p:blipFill>
        <p:spPr>
          <a:xfrm>
            <a:off x="6054967" y="2179759"/>
            <a:ext cx="3954267" cy="2193667"/>
          </a:xfrm>
          <a:prstGeom prst="rect">
            <a:avLst/>
          </a:prstGeom>
        </p:spPr>
      </p:pic>
      <p:pic>
        <p:nvPicPr>
          <p:cNvPr id="6" name="Imagen 5"/>
          <p:cNvPicPr>
            <a:picLocks noChangeAspect="1"/>
          </p:cNvPicPr>
          <p:nvPr/>
        </p:nvPicPr>
        <p:blipFill>
          <a:blip r:embed="rId4"/>
          <a:stretch>
            <a:fillRect/>
          </a:stretch>
        </p:blipFill>
        <p:spPr>
          <a:xfrm>
            <a:off x="6054967" y="4598955"/>
            <a:ext cx="3954237" cy="2037031"/>
          </a:xfrm>
          <a:prstGeom prst="rect">
            <a:avLst/>
          </a:prstGeom>
        </p:spPr>
      </p:pic>
    </p:spTree>
    <p:extLst>
      <p:ext uri="{BB962C8B-B14F-4D97-AF65-F5344CB8AC3E}">
        <p14:creationId xmlns:p14="http://schemas.microsoft.com/office/powerpoint/2010/main" val="882731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87990" y="290117"/>
            <a:ext cx="6125523"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I. FUNDAMENTOS IDEOLÓGICOS Y EVOLUCIÓN POLÍTICA.</a:t>
            </a:r>
          </a:p>
        </p:txBody>
      </p:sp>
      <p:sp>
        <p:nvSpPr>
          <p:cNvPr id="3" name="Rectángulo 2"/>
          <p:cNvSpPr/>
          <p:nvPr/>
        </p:nvSpPr>
        <p:spPr>
          <a:xfrm>
            <a:off x="420783" y="844115"/>
            <a:ext cx="6063648"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1. Los apoyos del franquismo: fundamentos ideológicos.</a:t>
            </a:r>
          </a:p>
        </p:txBody>
      </p:sp>
      <p:sp>
        <p:nvSpPr>
          <p:cNvPr id="4" name="Rectángulo 3"/>
          <p:cNvSpPr/>
          <p:nvPr/>
        </p:nvSpPr>
        <p:spPr>
          <a:xfrm>
            <a:off x="420783" y="1398113"/>
            <a:ext cx="4939008" cy="3831818"/>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De 1939 a 1975, España vivió bajo un régimen autoritario, de dictadura personal, encarnada por el general Franco. Para poder gobernar Franco se apoyó en : </a:t>
            </a:r>
            <a:r>
              <a:rPr lang="es-ES" b="1" dirty="0">
                <a:latin typeface="Cambria" panose="02040503050406030204" pitchFamily="18" charset="0"/>
                <a:ea typeface="Cambria" panose="02040503050406030204" pitchFamily="18" charset="0"/>
              </a:rPr>
              <a:t>falangistas, monárquicos, representantes de la Iglesia, militares, franquistas puros y tecnócratas.</a:t>
            </a:r>
            <a:r>
              <a:rPr lang="es-ES" dirty="0">
                <a:latin typeface="Cambria" panose="02040503050406030204" pitchFamily="18" charset="0"/>
                <a:ea typeface="Cambria" panose="02040503050406030204" pitchFamily="18" charset="0"/>
              </a:rPr>
              <a:t>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La dictadura de Franco no fue una dictadura fascista, fue una dictadura de carácter personal. </a:t>
            </a:r>
          </a:p>
        </p:txBody>
      </p:sp>
      <p:pic>
        <p:nvPicPr>
          <p:cNvPr id="5" name="Imagen 4"/>
          <p:cNvPicPr>
            <a:picLocks noChangeAspect="1"/>
          </p:cNvPicPr>
          <p:nvPr/>
        </p:nvPicPr>
        <p:blipFill>
          <a:blip r:embed="rId2"/>
          <a:stretch>
            <a:fillRect/>
          </a:stretch>
        </p:blipFill>
        <p:spPr>
          <a:xfrm>
            <a:off x="5466618" y="1398113"/>
            <a:ext cx="6627474" cy="4369640"/>
          </a:xfrm>
          <a:prstGeom prst="rect">
            <a:avLst/>
          </a:prstGeom>
        </p:spPr>
      </p:pic>
    </p:spTree>
    <p:extLst>
      <p:ext uri="{BB962C8B-B14F-4D97-AF65-F5344CB8AC3E}">
        <p14:creationId xmlns:p14="http://schemas.microsoft.com/office/powerpoint/2010/main" val="2543410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5031" y="243227"/>
            <a:ext cx="3308726"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1. La represión como sistema.</a:t>
            </a:r>
          </a:p>
        </p:txBody>
      </p:sp>
      <p:sp>
        <p:nvSpPr>
          <p:cNvPr id="3" name="Rectángulo 2"/>
          <p:cNvSpPr/>
          <p:nvPr/>
        </p:nvSpPr>
        <p:spPr>
          <a:xfrm>
            <a:off x="485031" y="612559"/>
            <a:ext cx="7224064" cy="590931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La represión contra los movimientos democráticos y de izquierdas se articuló mediante varias leyes: </a:t>
            </a:r>
          </a:p>
          <a:p>
            <a:pPr algn="just">
              <a:lnSpc>
                <a:spcPct val="150000"/>
              </a:lnSpc>
            </a:pPr>
            <a:r>
              <a:rPr lang="es-ES" dirty="0">
                <a:latin typeface="Cambria" panose="02040503050406030204" pitchFamily="18" charset="0"/>
                <a:ea typeface="Cambria" panose="02040503050406030204" pitchFamily="18" charset="0"/>
              </a:rPr>
              <a:t> -   Ley de Responsabilidades Políticas (1939), </a:t>
            </a:r>
          </a:p>
          <a:p>
            <a:pPr algn="just">
              <a:lnSpc>
                <a:spcPct val="150000"/>
              </a:lnSpc>
            </a:pPr>
            <a:r>
              <a:rPr lang="es-ES" dirty="0">
                <a:latin typeface="Cambria" panose="02040503050406030204" pitchFamily="18" charset="0"/>
                <a:ea typeface="Cambria" panose="02040503050406030204" pitchFamily="18" charset="0"/>
              </a:rPr>
              <a:t> -   Ley de Represión de la Masonería y el Comunismo (1940),</a:t>
            </a:r>
          </a:p>
          <a:p>
            <a:pPr marL="285750" indent="-285750" algn="just">
              <a:lnSpc>
                <a:spcPct val="150000"/>
              </a:lnSpc>
              <a:buFontTx/>
              <a:buChar char="-"/>
            </a:pPr>
            <a:r>
              <a:rPr lang="es-ES" dirty="0">
                <a:latin typeface="Cambria" panose="02040503050406030204" pitchFamily="18" charset="0"/>
                <a:ea typeface="Cambria" panose="02040503050406030204" pitchFamily="18" charset="0"/>
              </a:rPr>
              <a:t>la Ley contra el Bandidaje y el Terrorismo (1958) y </a:t>
            </a:r>
          </a:p>
          <a:p>
            <a:pPr marL="285750" indent="-285750" algn="just">
              <a:lnSpc>
                <a:spcPct val="150000"/>
              </a:lnSpc>
              <a:buFontTx/>
              <a:buChar char="-"/>
            </a:pPr>
            <a:r>
              <a:rPr lang="es-ES" dirty="0">
                <a:latin typeface="Cambria" panose="02040503050406030204" pitchFamily="18" charset="0"/>
                <a:ea typeface="Cambria" panose="02040503050406030204" pitchFamily="18" charset="0"/>
              </a:rPr>
              <a:t>la Ley de Orden Público (1959).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Aunque los principales dirigentes políticos, sindicales y culturales partieron al exilio, miles de personas de diversas condiciones fueron encarceladas por sus ideas políticas.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El franquismo continuó aplicando la pena de muerte a sus opositores políticos hasta el final. La represión también afectó en el mundo administrativo, docente y cultural mediante las </a:t>
            </a:r>
            <a:r>
              <a:rPr lang="es-ES" b="1" dirty="0">
                <a:latin typeface="Cambria" panose="02040503050406030204" pitchFamily="18" charset="0"/>
                <a:ea typeface="Cambria" panose="02040503050406030204" pitchFamily="18" charset="0"/>
              </a:rPr>
              <a:t>depuraciones</a:t>
            </a:r>
            <a:r>
              <a:rPr lang="es-ES" dirty="0">
                <a:latin typeface="Cambria" panose="02040503050406030204" pitchFamily="18" charset="0"/>
                <a:ea typeface="Cambria" panose="02040503050406030204" pitchFamily="18" charset="0"/>
              </a:rPr>
              <a:t>. </a:t>
            </a:r>
          </a:p>
        </p:txBody>
      </p:sp>
      <p:pic>
        <p:nvPicPr>
          <p:cNvPr id="4" name="Imagen 3"/>
          <p:cNvPicPr>
            <a:picLocks noChangeAspect="1"/>
          </p:cNvPicPr>
          <p:nvPr/>
        </p:nvPicPr>
        <p:blipFill>
          <a:blip r:embed="rId2"/>
          <a:stretch>
            <a:fillRect/>
          </a:stretch>
        </p:blipFill>
        <p:spPr>
          <a:xfrm>
            <a:off x="7709095" y="0"/>
            <a:ext cx="4482905" cy="6858000"/>
          </a:xfrm>
          <a:prstGeom prst="rect">
            <a:avLst/>
          </a:prstGeom>
        </p:spPr>
      </p:pic>
    </p:spTree>
    <p:extLst>
      <p:ext uri="{BB962C8B-B14F-4D97-AF65-F5344CB8AC3E}">
        <p14:creationId xmlns:p14="http://schemas.microsoft.com/office/powerpoint/2010/main" val="635859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9675" y="207443"/>
            <a:ext cx="3333157"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2. La oposición al franquismo.</a:t>
            </a:r>
          </a:p>
        </p:txBody>
      </p:sp>
      <p:sp>
        <p:nvSpPr>
          <p:cNvPr id="3" name="Rectángulo 2"/>
          <p:cNvSpPr/>
          <p:nvPr/>
        </p:nvSpPr>
        <p:spPr>
          <a:xfrm>
            <a:off x="449675" y="652416"/>
            <a:ext cx="6518259"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a) La oposición durante el primer franquismo (1939-1959). </a:t>
            </a:r>
          </a:p>
        </p:txBody>
      </p:sp>
      <p:sp>
        <p:nvSpPr>
          <p:cNvPr id="4" name="Rectángulo 3"/>
          <p:cNvSpPr/>
          <p:nvPr/>
        </p:nvSpPr>
        <p:spPr>
          <a:xfrm>
            <a:off x="449675" y="1368395"/>
            <a:ext cx="6935863" cy="466281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el interior la actividad clandestina de pequeños grupos del </a:t>
            </a:r>
            <a:r>
              <a:rPr lang="es-ES" b="1" dirty="0">
                <a:latin typeface="Cambria" panose="02040503050406030204" pitchFamily="18" charset="0"/>
                <a:ea typeface="Cambria" panose="02040503050406030204" pitchFamily="18" charset="0"/>
              </a:rPr>
              <a:t>PCE, del PSOE y de la CNT </a:t>
            </a:r>
            <a:r>
              <a:rPr lang="es-ES" dirty="0">
                <a:latin typeface="Cambria" panose="02040503050406030204" pitchFamily="18" charset="0"/>
                <a:ea typeface="Cambria" panose="02040503050406030204" pitchFamily="18" charset="0"/>
              </a:rPr>
              <a:t>nunca se interrumpió.</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En 1943, los </a:t>
            </a:r>
            <a:r>
              <a:rPr lang="es-ES" b="1" dirty="0">
                <a:latin typeface="Cambria" panose="02040503050406030204" pitchFamily="18" charset="0"/>
                <a:ea typeface="Cambria" panose="02040503050406030204" pitchFamily="18" charset="0"/>
              </a:rPr>
              <a:t>tenientes generales </a:t>
            </a:r>
            <a:r>
              <a:rPr lang="es-ES" dirty="0">
                <a:latin typeface="Cambria" panose="02040503050406030204" pitchFamily="18" charset="0"/>
                <a:ea typeface="Cambria" panose="02040503050406030204" pitchFamily="18" charset="0"/>
              </a:rPr>
              <a:t>dirigieron una carta colectiva a Franco en la que le pedían la </a:t>
            </a:r>
            <a:r>
              <a:rPr lang="es-ES" b="1" dirty="0">
                <a:latin typeface="Cambria" panose="02040503050406030204" pitchFamily="18" charset="0"/>
                <a:ea typeface="Cambria" panose="02040503050406030204" pitchFamily="18" charset="0"/>
              </a:rPr>
              <a:t>restauración de la monarquía</a:t>
            </a:r>
            <a:r>
              <a:rPr lang="es-ES" dirty="0">
                <a:latin typeface="Cambria" panose="02040503050406030204" pitchFamily="18" charset="0"/>
                <a:ea typeface="Cambria" panose="02040503050406030204" pitchFamily="18" charset="0"/>
              </a:rPr>
              <a:t>. Don Juan de Borbón, hijo de Alfonso XIII, hizo público en Lausana (Suiza) un manifiesto en el que solicitaba a Franco que se retirara para restaurar la monarquía en su persona. </a:t>
            </a:r>
          </a:p>
          <a:p>
            <a:pPr algn="just">
              <a:lnSpc>
                <a:spcPct val="150000"/>
              </a:lnSpc>
            </a:pPr>
            <a:endParaRPr lang="es-ES" b="1"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El maquis </a:t>
            </a:r>
            <a:r>
              <a:rPr lang="es-ES" dirty="0">
                <a:latin typeface="Cambria" panose="02040503050406030204" pitchFamily="18" charset="0"/>
                <a:ea typeface="Cambria" panose="02040503050406030204" pitchFamily="18" charset="0"/>
              </a:rPr>
              <a:t>se constituyó como una guerrilla que no daban la guerra por perdida. </a:t>
            </a:r>
          </a:p>
        </p:txBody>
      </p:sp>
      <p:pic>
        <p:nvPicPr>
          <p:cNvPr id="5" name="Imagen 4"/>
          <p:cNvPicPr>
            <a:picLocks noChangeAspect="1"/>
          </p:cNvPicPr>
          <p:nvPr/>
        </p:nvPicPr>
        <p:blipFill>
          <a:blip r:embed="rId2"/>
          <a:stretch>
            <a:fillRect/>
          </a:stretch>
        </p:blipFill>
        <p:spPr>
          <a:xfrm>
            <a:off x="7547760" y="3699803"/>
            <a:ext cx="4241038" cy="2616811"/>
          </a:xfrm>
          <a:prstGeom prst="rect">
            <a:avLst/>
          </a:prstGeom>
        </p:spPr>
      </p:pic>
      <p:sp>
        <p:nvSpPr>
          <p:cNvPr id="6" name="Rectángulo 5"/>
          <p:cNvSpPr/>
          <p:nvPr/>
        </p:nvSpPr>
        <p:spPr>
          <a:xfrm>
            <a:off x="9272176" y="6321335"/>
            <a:ext cx="792205" cy="307777"/>
          </a:xfrm>
          <a:prstGeom prst="rect">
            <a:avLst/>
          </a:prstGeom>
        </p:spPr>
        <p:txBody>
          <a:bodyPr wrap="none">
            <a:spAutoFit/>
          </a:bodyPr>
          <a:lstStyle/>
          <a:p>
            <a:r>
              <a:rPr lang="es-ES" sz="1400" b="1" dirty="0">
                <a:latin typeface="Cambria" panose="02040503050406030204" pitchFamily="18" charset="0"/>
                <a:ea typeface="Cambria" panose="02040503050406030204" pitchFamily="18" charset="0"/>
              </a:rPr>
              <a:t>maquis</a:t>
            </a:r>
          </a:p>
        </p:txBody>
      </p:sp>
      <p:pic>
        <p:nvPicPr>
          <p:cNvPr id="8" name="Imagen 7"/>
          <p:cNvPicPr>
            <a:picLocks noChangeAspect="1"/>
          </p:cNvPicPr>
          <p:nvPr/>
        </p:nvPicPr>
        <p:blipFill>
          <a:blip r:embed="rId3"/>
          <a:stretch>
            <a:fillRect/>
          </a:stretch>
        </p:blipFill>
        <p:spPr>
          <a:xfrm>
            <a:off x="8449846" y="207443"/>
            <a:ext cx="2181225" cy="3333750"/>
          </a:xfrm>
          <a:prstGeom prst="rect">
            <a:avLst/>
          </a:prstGeom>
        </p:spPr>
      </p:pic>
    </p:spTree>
    <p:extLst>
      <p:ext uri="{BB962C8B-B14F-4D97-AF65-F5344CB8AC3E}">
        <p14:creationId xmlns:p14="http://schemas.microsoft.com/office/powerpoint/2010/main" val="2747878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2368" y="307042"/>
            <a:ext cx="11282289" cy="92333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 En la </a:t>
            </a:r>
            <a:r>
              <a:rPr lang="es-ES" b="1" dirty="0">
                <a:latin typeface="Cambria" panose="02040503050406030204" pitchFamily="18" charset="0"/>
                <a:ea typeface="Cambria" panose="02040503050406030204" pitchFamily="18" charset="0"/>
              </a:rPr>
              <a:t>década de 1950 las acciones más frecuentes de la oposición eran las convocatorias de huelga, aunque eran ilegales, en las que se reivindicaban mejoras económicas. </a:t>
            </a:r>
          </a:p>
        </p:txBody>
      </p:sp>
      <p:pic>
        <p:nvPicPr>
          <p:cNvPr id="3" name="Imagen 2"/>
          <p:cNvPicPr>
            <a:picLocks noChangeAspect="1"/>
          </p:cNvPicPr>
          <p:nvPr/>
        </p:nvPicPr>
        <p:blipFill>
          <a:blip r:embed="rId2"/>
          <a:stretch>
            <a:fillRect/>
          </a:stretch>
        </p:blipFill>
        <p:spPr>
          <a:xfrm>
            <a:off x="2577066" y="1336431"/>
            <a:ext cx="7112892" cy="4872331"/>
          </a:xfrm>
          <a:prstGeom prst="rect">
            <a:avLst/>
          </a:prstGeom>
        </p:spPr>
      </p:pic>
    </p:spTree>
    <p:extLst>
      <p:ext uri="{BB962C8B-B14F-4D97-AF65-F5344CB8AC3E}">
        <p14:creationId xmlns:p14="http://schemas.microsoft.com/office/powerpoint/2010/main" val="389708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86154" y="328138"/>
            <a:ext cx="3985846" cy="5493812"/>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el exterior, acabada la guerra, un gran número de diputados partieron al exilio y desde el exterior intentaron mantener las instituciones republicanas.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Así, en agosto de 1945, se reunieron en México las Cortes republicanas de 1939, aunque sólo cien diputados, y eligieron a </a:t>
            </a:r>
            <a:r>
              <a:rPr lang="es-ES" b="1" dirty="0">
                <a:latin typeface="Cambria" panose="02040503050406030204" pitchFamily="18" charset="0"/>
                <a:ea typeface="Cambria" panose="02040503050406030204" pitchFamily="18" charset="0"/>
              </a:rPr>
              <a:t>Diego Martínez Barrio como presidente de la República en el exilio. </a:t>
            </a:r>
          </a:p>
          <a:p>
            <a:pPr algn="just">
              <a:lnSpc>
                <a:spcPct val="150000"/>
              </a:lnSpc>
            </a:pPr>
            <a:endParaRPr lang="es-ES" dirty="0">
              <a:latin typeface="Cambria" panose="02040503050406030204" pitchFamily="18" charset="0"/>
              <a:ea typeface="Cambria" panose="02040503050406030204" pitchFamily="18" charset="0"/>
            </a:endParaRPr>
          </a:p>
        </p:txBody>
      </p:sp>
      <p:pic>
        <p:nvPicPr>
          <p:cNvPr id="3" name="Imagen 2"/>
          <p:cNvPicPr>
            <a:picLocks noChangeAspect="1"/>
          </p:cNvPicPr>
          <p:nvPr/>
        </p:nvPicPr>
        <p:blipFill>
          <a:blip r:embed="rId2"/>
          <a:stretch>
            <a:fillRect/>
          </a:stretch>
        </p:blipFill>
        <p:spPr>
          <a:xfrm>
            <a:off x="5331655" y="1532192"/>
            <a:ext cx="6410178" cy="3589700"/>
          </a:xfrm>
          <a:prstGeom prst="rect">
            <a:avLst/>
          </a:prstGeom>
        </p:spPr>
      </p:pic>
    </p:spTree>
    <p:extLst>
      <p:ext uri="{BB962C8B-B14F-4D97-AF65-F5344CB8AC3E}">
        <p14:creationId xmlns:p14="http://schemas.microsoft.com/office/powerpoint/2010/main" val="3503457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7898" y="225935"/>
            <a:ext cx="6625660"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b) La oposición durante el segundo franquismo (1959-1975).</a:t>
            </a:r>
          </a:p>
        </p:txBody>
      </p:sp>
      <p:sp>
        <p:nvSpPr>
          <p:cNvPr id="3" name="Rectángulo 2"/>
          <p:cNvSpPr/>
          <p:nvPr/>
        </p:nvSpPr>
        <p:spPr>
          <a:xfrm>
            <a:off x="477899" y="776368"/>
            <a:ext cx="3587664" cy="590931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1962 en </a:t>
            </a:r>
            <a:r>
              <a:rPr lang="es-ES" dirty="0" err="1">
                <a:latin typeface="Cambria" panose="02040503050406030204" pitchFamily="18" charset="0"/>
                <a:ea typeface="Cambria" panose="02040503050406030204" pitchFamily="18" charset="0"/>
              </a:rPr>
              <a:t>Munich</a:t>
            </a:r>
            <a:r>
              <a:rPr lang="es-ES" dirty="0">
                <a:latin typeface="Cambria" panose="02040503050406030204" pitchFamily="18" charset="0"/>
                <a:ea typeface="Cambria" panose="02040503050406030204" pitchFamily="18" charset="0"/>
              </a:rPr>
              <a:t>, se reúnen grupos de oposición de dentro y de fuera del país. Pidieron a la CEE que no aceptara a España como miembro mientras no hubiera un sistema democrático. El régimen lo denominó </a:t>
            </a:r>
            <a:r>
              <a:rPr lang="es-ES" b="1" dirty="0">
                <a:latin typeface="Cambria" panose="02040503050406030204" pitchFamily="18" charset="0"/>
                <a:ea typeface="Cambria" panose="02040503050406030204" pitchFamily="18" charset="0"/>
              </a:rPr>
              <a:t>el “contubernio” de Múnich.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Durante la década de 1960 y la primera mitad de la de 1970 destaca también la oposición de movimientos nacionalistas en Cataluña y en el País Vasco. </a:t>
            </a:r>
          </a:p>
        </p:txBody>
      </p:sp>
      <p:pic>
        <p:nvPicPr>
          <p:cNvPr id="4" name="Imagen 3"/>
          <p:cNvPicPr>
            <a:picLocks noChangeAspect="1"/>
          </p:cNvPicPr>
          <p:nvPr/>
        </p:nvPicPr>
        <p:blipFill>
          <a:blip r:embed="rId2"/>
          <a:stretch>
            <a:fillRect/>
          </a:stretch>
        </p:blipFill>
        <p:spPr>
          <a:xfrm>
            <a:off x="4290591" y="904225"/>
            <a:ext cx="4584919" cy="3051837"/>
          </a:xfrm>
          <a:prstGeom prst="rect">
            <a:avLst/>
          </a:prstGeom>
        </p:spPr>
      </p:pic>
      <p:pic>
        <p:nvPicPr>
          <p:cNvPr id="6" name="Imagen 5"/>
          <p:cNvPicPr>
            <a:picLocks noChangeAspect="1"/>
          </p:cNvPicPr>
          <p:nvPr/>
        </p:nvPicPr>
        <p:blipFill rotWithShape="1">
          <a:blip r:embed="rId3"/>
          <a:srcRect r="49691"/>
          <a:stretch/>
        </p:blipFill>
        <p:spPr>
          <a:xfrm>
            <a:off x="9100538" y="410601"/>
            <a:ext cx="2328810" cy="4658067"/>
          </a:xfrm>
          <a:prstGeom prst="rect">
            <a:avLst/>
          </a:prstGeom>
        </p:spPr>
      </p:pic>
      <p:sp>
        <p:nvSpPr>
          <p:cNvPr id="7" name="Rectángulo 6"/>
          <p:cNvSpPr/>
          <p:nvPr/>
        </p:nvSpPr>
        <p:spPr>
          <a:xfrm>
            <a:off x="7751298" y="4901111"/>
            <a:ext cx="4198558" cy="1754326"/>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A destacar también las acciones terroristas del </a:t>
            </a:r>
            <a:r>
              <a:rPr lang="es-ES" b="1" dirty="0">
                <a:latin typeface="Cambria" panose="02040503050406030204" pitchFamily="18" charset="0"/>
                <a:ea typeface="Cambria" panose="02040503050406030204" pitchFamily="18" charset="0"/>
              </a:rPr>
              <a:t>FRAP y de ETA</a:t>
            </a:r>
            <a:r>
              <a:rPr lang="es-ES" dirty="0">
                <a:latin typeface="Cambria" panose="02040503050406030204" pitchFamily="18" charset="0"/>
                <a:ea typeface="Cambria" panose="02040503050406030204" pitchFamily="18" charset="0"/>
              </a:rPr>
              <a:t>, las protestas de los trabajadores y de los estudiantes universitarios.</a:t>
            </a:r>
          </a:p>
        </p:txBody>
      </p:sp>
    </p:spTree>
    <p:extLst>
      <p:ext uri="{BB962C8B-B14F-4D97-AF65-F5344CB8AC3E}">
        <p14:creationId xmlns:p14="http://schemas.microsoft.com/office/powerpoint/2010/main" val="2288665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4572" y="1581814"/>
            <a:ext cx="4712678" cy="3831818"/>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Fue también durante esta época cuando el PCE y, en menor medida, el PSOE se configuraron como los partidos más importantes de la clandestinidad.</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 </a:t>
            </a:r>
            <a:r>
              <a:rPr lang="es-ES" b="1" dirty="0">
                <a:latin typeface="Cambria" panose="02040503050406030204" pitchFamily="18" charset="0"/>
                <a:ea typeface="Cambria" panose="02040503050406030204" pitchFamily="18" charset="0"/>
              </a:rPr>
              <a:t>Santiago Carrillo </a:t>
            </a:r>
            <a:r>
              <a:rPr lang="es-ES" dirty="0">
                <a:latin typeface="Cambria" panose="02040503050406030204" pitchFamily="18" charset="0"/>
                <a:ea typeface="Cambria" panose="02040503050406030204" pitchFamily="18" charset="0"/>
              </a:rPr>
              <a:t>(PCE), y </a:t>
            </a:r>
            <a:r>
              <a:rPr lang="es-ES" b="1" dirty="0">
                <a:latin typeface="Cambria" panose="02040503050406030204" pitchFamily="18" charset="0"/>
                <a:ea typeface="Cambria" panose="02040503050406030204" pitchFamily="18" charset="0"/>
              </a:rPr>
              <a:t>Felipe González, </a:t>
            </a:r>
            <a:r>
              <a:rPr lang="es-ES" dirty="0">
                <a:latin typeface="Cambria" panose="02040503050406030204" pitchFamily="18" charset="0"/>
                <a:ea typeface="Cambria" panose="02040503050406030204" pitchFamily="18" charset="0"/>
              </a:rPr>
              <a:t>que accedía en 1974 a la secretaría general del PSOE en un congreso celebrado en </a:t>
            </a:r>
            <a:r>
              <a:rPr lang="es-ES" dirty="0" err="1">
                <a:latin typeface="Cambria" panose="02040503050406030204" pitchFamily="18" charset="0"/>
                <a:ea typeface="Cambria" panose="02040503050406030204" pitchFamily="18" charset="0"/>
              </a:rPr>
              <a:t>Suresnes</a:t>
            </a:r>
            <a:r>
              <a:rPr lang="es-ES" dirty="0">
                <a:latin typeface="Cambria" panose="02040503050406030204" pitchFamily="18" charset="0"/>
                <a:ea typeface="Cambria" panose="02040503050406030204" pitchFamily="18" charset="0"/>
              </a:rPr>
              <a:t> (Francia). </a:t>
            </a:r>
          </a:p>
        </p:txBody>
      </p:sp>
      <p:pic>
        <p:nvPicPr>
          <p:cNvPr id="2050" name="Picture 2" descr="Resultado de imagen de oposiciÃ³nfranquista carrillo yfelipe gonzale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367" y="124630"/>
            <a:ext cx="6000750" cy="337309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stretch>
            <a:fillRect/>
          </a:stretch>
        </p:blipFill>
        <p:spPr>
          <a:xfrm>
            <a:off x="5951367" y="3657600"/>
            <a:ext cx="6000750" cy="3000375"/>
          </a:xfrm>
          <a:prstGeom prst="rect">
            <a:avLst/>
          </a:prstGeom>
        </p:spPr>
      </p:pic>
    </p:spTree>
    <p:extLst>
      <p:ext uri="{BB962C8B-B14F-4D97-AF65-F5344CB8AC3E}">
        <p14:creationId xmlns:p14="http://schemas.microsoft.com/office/powerpoint/2010/main" val="948159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1446" y="247916"/>
            <a:ext cx="2644506"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3. El papel de la cultura</a:t>
            </a:r>
          </a:p>
        </p:txBody>
      </p:sp>
      <p:sp>
        <p:nvSpPr>
          <p:cNvPr id="3" name="Rectángulo 2"/>
          <p:cNvSpPr/>
          <p:nvPr/>
        </p:nvSpPr>
        <p:spPr>
          <a:xfrm>
            <a:off x="531447" y="566281"/>
            <a:ext cx="10736776" cy="1754326"/>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El final de la Guerra supone también el </a:t>
            </a:r>
            <a:r>
              <a:rPr lang="es-ES" b="1" dirty="0">
                <a:latin typeface="Cambria" panose="02040503050406030204" pitchFamily="18" charset="0"/>
                <a:ea typeface="Cambria" panose="02040503050406030204" pitchFamily="18" charset="0"/>
              </a:rPr>
              <a:t>fin de la Edad de Plata </a:t>
            </a:r>
            <a:r>
              <a:rPr lang="es-ES" dirty="0">
                <a:latin typeface="Cambria" panose="02040503050406030204" pitchFamily="18" charset="0"/>
                <a:ea typeface="Cambria" panose="02040503050406030204" pitchFamily="18" charset="0"/>
              </a:rPr>
              <a:t>de la cultura española. La mayoría de los artistas e intelectuales partieron al exilio. El régimen mostró una profunda desconfianza ante intelectuales y artistas e impuso una dura censura. Se cerraron los periódicos de izquierda y se crearon nuevos periódicos al servicio del Estado que servían como propaganda de los principios de la ideología de los vencedores. </a:t>
            </a:r>
          </a:p>
        </p:txBody>
      </p:sp>
      <p:pic>
        <p:nvPicPr>
          <p:cNvPr id="3074" name="Picture 2" descr="Resultado de imagen de intelectuales en el exil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810" y="2638972"/>
            <a:ext cx="6296050" cy="354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159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56491" y="265508"/>
            <a:ext cx="5280075" cy="5493812"/>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Gran parte de </a:t>
            </a:r>
            <a:r>
              <a:rPr lang="es-ES" b="1" dirty="0">
                <a:latin typeface="Cambria" panose="02040503050406030204" pitchFamily="18" charset="0"/>
                <a:ea typeface="Cambria" panose="02040503050406030204" pitchFamily="18" charset="0"/>
              </a:rPr>
              <a:t>la enseñanza fue dirigida por la Iglesia</a:t>
            </a:r>
            <a:r>
              <a:rPr lang="es-ES" dirty="0">
                <a:latin typeface="Cambria" panose="02040503050406030204" pitchFamily="18" charset="0"/>
                <a:ea typeface="Cambria" panose="02040503050406030204" pitchFamily="18" charset="0"/>
              </a:rPr>
              <a:t> y desde allí se difundió una visión muy tradicionalista de la moral. </a:t>
            </a:r>
          </a:p>
          <a:p>
            <a:pPr algn="just">
              <a:lnSpc>
                <a:spcPct val="150000"/>
              </a:lnSpc>
            </a:pPr>
            <a:r>
              <a:rPr lang="es-ES" dirty="0">
                <a:latin typeface="Cambria" panose="02040503050406030204" pitchFamily="18" charset="0"/>
                <a:ea typeface="Cambria" panose="02040503050406030204" pitchFamily="18" charset="0"/>
              </a:rPr>
              <a:t>Pero este control de la enseñanza y de la universidad se fue diluyendo progresivamente desde finales de los 50 y durante los años 60, esto iba en paralelo con una mayor apertura en otros aspectos de la vida.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La Ley de Prensa de 1966 supone un avance, permite la aparición de nuevas editoriales, periódicos, revistas… que llevarán a cabo una tímida crítica contra el régimen.</a:t>
            </a:r>
            <a:endParaRPr lang="es-ES" b="1" dirty="0"/>
          </a:p>
        </p:txBody>
      </p:sp>
      <p:pic>
        <p:nvPicPr>
          <p:cNvPr id="3" name="Imagen 2"/>
          <p:cNvPicPr>
            <a:picLocks noChangeAspect="1"/>
          </p:cNvPicPr>
          <p:nvPr/>
        </p:nvPicPr>
        <p:blipFill>
          <a:blip r:embed="rId2"/>
          <a:stretch>
            <a:fillRect/>
          </a:stretch>
        </p:blipFill>
        <p:spPr>
          <a:xfrm>
            <a:off x="7188590" y="863172"/>
            <a:ext cx="4084525" cy="5425086"/>
          </a:xfrm>
          <a:prstGeom prst="rect">
            <a:avLst/>
          </a:prstGeom>
        </p:spPr>
      </p:pic>
    </p:spTree>
    <p:extLst>
      <p:ext uri="{BB962C8B-B14F-4D97-AF65-F5344CB8AC3E}">
        <p14:creationId xmlns:p14="http://schemas.microsoft.com/office/powerpoint/2010/main" val="2248880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509749" y="2386205"/>
            <a:ext cx="1157689" cy="830997"/>
          </a:xfrm>
          <a:prstGeom prst="rect">
            <a:avLst/>
          </a:prstGeom>
        </p:spPr>
        <p:txBody>
          <a:bodyPr wrap="none">
            <a:spAutoFit/>
          </a:bodyPr>
          <a:lstStyle/>
          <a:p>
            <a:r>
              <a:rPr lang="es-ES" sz="4800" b="1" dirty="0">
                <a:latin typeface="Cambria" panose="02040503050406030204" pitchFamily="18" charset="0"/>
                <a:ea typeface="Cambria" panose="02040503050406030204" pitchFamily="18" charset="0"/>
              </a:rPr>
              <a:t>FIN</a:t>
            </a:r>
          </a:p>
        </p:txBody>
      </p:sp>
    </p:spTree>
    <p:extLst>
      <p:ext uri="{BB962C8B-B14F-4D97-AF65-F5344CB8AC3E}">
        <p14:creationId xmlns:p14="http://schemas.microsoft.com/office/powerpoint/2010/main" val="3918260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7228" y="229158"/>
            <a:ext cx="5719451"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a) Las familias institucionales o pilares del régimen. </a:t>
            </a:r>
          </a:p>
        </p:txBody>
      </p:sp>
      <p:sp>
        <p:nvSpPr>
          <p:cNvPr id="3" name="Rectángulo 2"/>
          <p:cNvSpPr/>
          <p:nvPr/>
        </p:nvSpPr>
        <p:spPr>
          <a:xfrm>
            <a:off x="417228" y="964379"/>
            <a:ext cx="4295449" cy="3831818"/>
          </a:xfrm>
          <a:prstGeom prst="rect">
            <a:avLst/>
          </a:prstGeom>
        </p:spPr>
        <p:txBody>
          <a:bodyPr wrap="square">
            <a:spAutoFit/>
          </a:bodyPr>
          <a:lstStyle/>
          <a:p>
            <a:pPr marL="285750" indent="-285750" algn="just">
              <a:lnSpc>
                <a:spcPct val="150000"/>
              </a:lnSpc>
              <a:buFontTx/>
              <a:buChar char="-"/>
            </a:pPr>
            <a:r>
              <a:rPr lang="es-ES" b="1" dirty="0">
                <a:latin typeface="Cambria" panose="02040503050406030204" pitchFamily="18" charset="0"/>
                <a:ea typeface="Cambria" panose="02040503050406030204" pitchFamily="18" charset="0"/>
              </a:rPr>
              <a:t>El Ejército </a:t>
            </a:r>
            <a:r>
              <a:rPr lang="es-ES" dirty="0">
                <a:latin typeface="Cambria" panose="02040503050406030204" pitchFamily="18" charset="0"/>
                <a:ea typeface="Cambria" panose="02040503050406030204" pitchFamily="18" charset="0"/>
              </a:rPr>
              <a:t>fue hasta el último momento defensor del régimen y de su ordenamiento legal.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Sus aportaciones ideológicas fueron: nacionalismo exacerbado (nacional-patriotismo), </a:t>
            </a:r>
            <a:r>
              <a:rPr lang="es-ES" b="1" dirty="0">
                <a:latin typeface="Cambria" panose="02040503050406030204" pitchFamily="18" charset="0"/>
                <a:ea typeface="Cambria" panose="02040503050406030204" pitchFamily="18" charset="0"/>
              </a:rPr>
              <a:t>anticomunismo, visión centralista y unitaria de España, y las ideas de disciplina, jerarquía y orden.</a:t>
            </a:r>
          </a:p>
        </p:txBody>
      </p:sp>
      <p:pic>
        <p:nvPicPr>
          <p:cNvPr id="4100" name="Picture 4" descr="Resultado de imagen de el ejercito en rÃ©gimen franquis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2490" y="964379"/>
            <a:ext cx="6956513" cy="4819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82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3896" y="426870"/>
            <a:ext cx="3207433" cy="3000821"/>
          </a:xfrm>
          <a:prstGeom prst="rect">
            <a:avLst/>
          </a:prstGeom>
        </p:spPr>
        <p:txBody>
          <a:bodyPr wrap="square">
            <a:spAutoFit/>
          </a:bodyPr>
          <a:lstStyle/>
          <a:p>
            <a:pPr marL="285750" indent="-285750" algn="just">
              <a:lnSpc>
                <a:spcPct val="150000"/>
              </a:lnSpc>
              <a:buFontTx/>
              <a:buChar char="-"/>
            </a:pPr>
            <a:r>
              <a:rPr lang="es-ES" dirty="0">
                <a:latin typeface="Cambria" panose="02040503050406030204" pitchFamily="18" charset="0"/>
                <a:ea typeface="Cambria" panose="02040503050406030204" pitchFamily="18" charset="0"/>
              </a:rPr>
              <a:t> </a:t>
            </a:r>
            <a:r>
              <a:rPr lang="es-ES" b="1" dirty="0">
                <a:latin typeface="Cambria" panose="02040503050406030204" pitchFamily="18" charset="0"/>
                <a:ea typeface="Cambria" panose="02040503050406030204" pitchFamily="18" charset="0"/>
              </a:rPr>
              <a:t>La Falange</a:t>
            </a:r>
            <a:r>
              <a:rPr lang="es-ES" dirty="0">
                <a:latin typeface="Cambria" panose="02040503050406030204" pitchFamily="18" charset="0"/>
                <a:ea typeface="Cambria" panose="02040503050406030204" pitchFamily="18" charset="0"/>
              </a:rPr>
              <a:t>, Franco se adueñó del partido, y con el </a:t>
            </a:r>
            <a:r>
              <a:rPr lang="es-ES" b="1" dirty="0">
                <a:latin typeface="Cambria" panose="02040503050406030204" pitchFamily="18" charset="0"/>
                <a:ea typeface="Cambria" panose="02040503050406030204" pitchFamily="18" charset="0"/>
              </a:rPr>
              <a:t>Decreto de Unificación de 1937</a:t>
            </a:r>
            <a:r>
              <a:rPr lang="es-ES" dirty="0">
                <a:latin typeface="Cambria" panose="02040503050406030204" pitchFamily="18" charset="0"/>
                <a:ea typeface="Cambria" panose="02040503050406030204" pitchFamily="18" charset="0"/>
              </a:rPr>
              <a:t> incluyó en él a los carlistas (FET y de las JONS), abreviadamente </a:t>
            </a:r>
            <a:r>
              <a:rPr lang="es-ES" b="1" dirty="0">
                <a:latin typeface="Cambria" panose="02040503050406030204" pitchFamily="18" charset="0"/>
                <a:ea typeface="Cambria" panose="02040503050406030204" pitchFamily="18" charset="0"/>
              </a:rPr>
              <a:t>Movimiento Nacional. </a:t>
            </a:r>
          </a:p>
        </p:txBody>
      </p:sp>
      <p:pic>
        <p:nvPicPr>
          <p:cNvPr id="3" name="Imagen 2"/>
          <p:cNvPicPr>
            <a:picLocks noChangeAspect="1"/>
          </p:cNvPicPr>
          <p:nvPr/>
        </p:nvPicPr>
        <p:blipFill>
          <a:blip r:embed="rId2"/>
          <a:stretch>
            <a:fillRect/>
          </a:stretch>
        </p:blipFill>
        <p:spPr>
          <a:xfrm>
            <a:off x="4065563" y="320305"/>
            <a:ext cx="3137095" cy="3936698"/>
          </a:xfrm>
          <a:prstGeom prst="rect">
            <a:avLst/>
          </a:prstGeom>
        </p:spPr>
      </p:pic>
      <p:pic>
        <p:nvPicPr>
          <p:cNvPr id="4" name="Imagen 3"/>
          <p:cNvPicPr>
            <a:picLocks noChangeAspect="1"/>
          </p:cNvPicPr>
          <p:nvPr/>
        </p:nvPicPr>
        <p:blipFill>
          <a:blip r:embed="rId3"/>
          <a:stretch>
            <a:fillRect/>
          </a:stretch>
        </p:blipFill>
        <p:spPr>
          <a:xfrm>
            <a:off x="7588827" y="3327543"/>
            <a:ext cx="4502247" cy="3066221"/>
          </a:xfrm>
          <a:prstGeom prst="rect">
            <a:avLst/>
          </a:prstGeom>
        </p:spPr>
      </p:pic>
      <p:pic>
        <p:nvPicPr>
          <p:cNvPr id="5" name="Imagen 4"/>
          <p:cNvPicPr>
            <a:picLocks noChangeAspect="1"/>
          </p:cNvPicPr>
          <p:nvPr/>
        </p:nvPicPr>
        <p:blipFill>
          <a:blip r:embed="rId4"/>
          <a:stretch>
            <a:fillRect/>
          </a:stretch>
        </p:blipFill>
        <p:spPr>
          <a:xfrm>
            <a:off x="7588827" y="320305"/>
            <a:ext cx="4453458" cy="2746451"/>
          </a:xfrm>
          <a:prstGeom prst="rect">
            <a:avLst/>
          </a:prstGeom>
        </p:spPr>
      </p:pic>
      <p:sp>
        <p:nvSpPr>
          <p:cNvPr id="6" name="Rectángulo 5"/>
          <p:cNvSpPr/>
          <p:nvPr/>
        </p:nvSpPr>
        <p:spPr>
          <a:xfrm>
            <a:off x="393895" y="4286823"/>
            <a:ext cx="7076049" cy="1754326"/>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Suyas son ideas como el </a:t>
            </a:r>
            <a:r>
              <a:rPr lang="es-ES" dirty="0" err="1">
                <a:latin typeface="Cambria" panose="02040503050406030204" pitchFamily="18" charset="0"/>
                <a:ea typeface="Cambria" panose="02040503050406030204" pitchFamily="18" charset="0"/>
              </a:rPr>
              <a:t>hipernacionalismo</a:t>
            </a:r>
            <a:r>
              <a:rPr lang="es-ES" dirty="0">
                <a:latin typeface="Cambria" panose="02040503050406030204" pitchFamily="18" charset="0"/>
                <a:ea typeface="Cambria" panose="02040503050406030204" pitchFamily="18" charset="0"/>
              </a:rPr>
              <a:t>, la idea de España como un Imperio, la </a:t>
            </a:r>
            <a:r>
              <a:rPr lang="es-ES" b="1" dirty="0">
                <a:latin typeface="Cambria" panose="02040503050406030204" pitchFamily="18" charset="0"/>
                <a:ea typeface="Cambria" panose="02040503050406030204" pitchFamily="18" charset="0"/>
              </a:rPr>
              <a:t>exaltación del líder</a:t>
            </a:r>
            <a:r>
              <a:rPr lang="es-ES" dirty="0">
                <a:latin typeface="Cambria" panose="02040503050406030204" pitchFamily="18" charset="0"/>
                <a:ea typeface="Cambria" panose="02040503050406030204" pitchFamily="18" charset="0"/>
              </a:rPr>
              <a:t>, la organización sindical en sindicatos verticales (</a:t>
            </a:r>
            <a:r>
              <a:rPr lang="es-ES" b="1" dirty="0">
                <a:latin typeface="Cambria" panose="02040503050406030204" pitchFamily="18" charset="0"/>
                <a:ea typeface="Cambria" panose="02040503050406030204" pitchFamily="18" charset="0"/>
              </a:rPr>
              <a:t>nacionalsindicalismo, el adoctrinamiento político de la juventud (OJE) y la mujer (Sección femenina)... </a:t>
            </a:r>
          </a:p>
        </p:txBody>
      </p:sp>
    </p:spTree>
    <p:extLst>
      <p:ext uri="{BB962C8B-B14F-4D97-AF65-F5344CB8AC3E}">
        <p14:creationId xmlns:p14="http://schemas.microsoft.com/office/powerpoint/2010/main" val="3213752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7552" y="187271"/>
            <a:ext cx="6175718" cy="2585323"/>
          </a:xfrm>
          <a:prstGeom prst="rect">
            <a:avLst/>
          </a:prstGeom>
        </p:spPr>
        <p:txBody>
          <a:bodyPr wrap="square">
            <a:spAutoFit/>
          </a:bodyPr>
          <a:lstStyle/>
          <a:p>
            <a:pPr marL="285750" indent="-285750" algn="just">
              <a:lnSpc>
                <a:spcPct val="150000"/>
              </a:lnSpc>
              <a:buFontTx/>
              <a:buChar char="-"/>
            </a:pPr>
            <a:r>
              <a:rPr lang="es-ES" dirty="0">
                <a:latin typeface="Cambria" panose="02040503050406030204" pitchFamily="18" charset="0"/>
                <a:ea typeface="Cambria" panose="02040503050406030204" pitchFamily="18" charset="0"/>
              </a:rPr>
              <a:t> </a:t>
            </a:r>
            <a:r>
              <a:rPr lang="es-ES" b="1" dirty="0">
                <a:latin typeface="Cambria" panose="02040503050406030204" pitchFamily="18" charset="0"/>
                <a:ea typeface="Cambria" panose="02040503050406030204" pitchFamily="18" charset="0"/>
              </a:rPr>
              <a:t>La Iglesia Católica </a:t>
            </a:r>
            <a:r>
              <a:rPr lang="es-ES" dirty="0">
                <a:latin typeface="Cambria" panose="02040503050406030204" pitchFamily="18" charset="0"/>
                <a:ea typeface="Cambria" panose="02040503050406030204" pitchFamily="18" charset="0"/>
              </a:rPr>
              <a:t>representó el elemento sancionador de la legitimidad del franquismo: la guerra civil fue una cruzada contra el ateísmo marxista. </a:t>
            </a:r>
          </a:p>
          <a:p>
            <a:pPr algn="just">
              <a:lnSpc>
                <a:spcPct val="150000"/>
              </a:lnSpc>
            </a:pPr>
            <a:r>
              <a:rPr lang="es-ES" dirty="0">
                <a:latin typeface="Cambria" panose="02040503050406030204" pitchFamily="18" charset="0"/>
                <a:ea typeface="Cambria" panose="02040503050406030204" pitchFamily="18" charset="0"/>
              </a:rPr>
              <a:t>El </a:t>
            </a:r>
            <a:r>
              <a:rPr lang="es-ES" b="1" dirty="0">
                <a:latin typeface="Cambria" panose="02040503050406030204" pitchFamily="18" charset="0"/>
                <a:ea typeface="Cambria" panose="02040503050406030204" pitchFamily="18" charset="0"/>
              </a:rPr>
              <a:t>nacionalcatolicismo </a:t>
            </a:r>
            <a:r>
              <a:rPr lang="es-ES" dirty="0">
                <a:latin typeface="Cambria" panose="02040503050406030204" pitchFamily="18" charset="0"/>
                <a:ea typeface="Cambria" panose="02040503050406030204" pitchFamily="18" charset="0"/>
              </a:rPr>
              <a:t>se traduce en la defensa de la religión y de la moral católicas en sus versiones más tradicionales, como algo consustancial a la propia España. </a:t>
            </a:r>
          </a:p>
        </p:txBody>
      </p:sp>
      <p:pic>
        <p:nvPicPr>
          <p:cNvPr id="3074" name="Picture 2" descr="El papa PÃ­o XII recibe en audiencia a una delegaciÃ³n de militares franquistas en junio de 19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2416" y="155896"/>
            <a:ext cx="5219416" cy="4226043"/>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6374124" y="4381939"/>
            <a:ext cx="6096000" cy="523220"/>
          </a:xfrm>
          <a:prstGeom prst="rect">
            <a:avLst/>
          </a:prstGeom>
        </p:spPr>
        <p:txBody>
          <a:bodyPr>
            <a:spAutoFit/>
          </a:bodyPr>
          <a:lstStyle/>
          <a:p>
            <a:pPr algn="ctr"/>
            <a:r>
              <a:rPr lang="es-ES" sz="1400" b="1" dirty="0">
                <a:latin typeface="Cambria" panose="02040503050406030204" pitchFamily="18" charset="0"/>
                <a:ea typeface="Cambria" panose="02040503050406030204" pitchFamily="18" charset="0"/>
              </a:rPr>
              <a:t>El papa Pío XII recibe en audiencia a una delegación de militares franquistas en junio de 1939</a:t>
            </a:r>
          </a:p>
        </p:txBody>
      </p:sp>
      <p:pic>
        <p:nvPicPr>
          <p:cNvPr id="4" name="Imagen 3"/>
          <p:cNvPicPr>
            <a:picLocks noChangeAspect="1"/>
          </p:cNvPicPr>
          <p:nvPr/>
        </p:nvPicPr>
        <p:blipFill>
          <a:blip r:embed="rId3"/>
          <a:stretch>
            <a:fillRect/>
          </a:stretch>
        </p:blipFill>
        <p:spPr>
          <a:xfrm>
            <a:off x="877110" y="2907026"/>
            <a:ext cx="5214201" cy="3754225"/>
          </a:xfrm>
          <a:prstGeom prst="rect">
            <a:avLst/>
          </a:prstGeom>
        </p:spPr>
      </p:pic>
    </p:spTree>
    <p:extLst>
      <p:ext uri="{BB962C8B-B14F-4D97-AF65-F5344CB8AC3E}">
        <p14:creationId xmlns:p14="http://schemas.microsoft.com/office/powerpoint/2010/main" val="236769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4189" y="313564"/>
            <a:ext cx="2728632"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b) Las familias políticas</a:t>
            </a:r>
            <a:r>
              <a:rPr lang="es-ES" dirty="0">
                <a:latin typeface="Cambria" panose="02040503050406030204" pitchFamily="18" charset="0"/>
                <a:ea typeface="Cambria" panose="02040503050406030204" pitchFamily="18" charset="0"/>
              </a:rPr>
              <a:t>.</a:t>
            </a:r>
          </a:p>
        </p:txBody>
      </p:sp>
      <p:sp>
        <p:nvSpPr>
          <p:cNvPr id="3" name="Rectángulo 2"/>
          <p:cNvSpPr/>
          <p:nvPr/>
        </p:nvSpPr>
        <p:spPr>
          <a:xfrm>
            <a:off x="424189" y="682896"/>
            <a:ext cx="4837128" cy="4662815"/>
          </a:xfrm>
          <a:prstGeom prst="rect">
            <a:avLst/>
          </a:prstGeom>
        </p:spPr>
        <p:txBody>
          <a:bodyPr wrap="square">
            <a:spAutoFit/>
          </a:bodyPr>
          <a:lstStyle/>
          <a:p>
            <a:pPr marL="285750" indent="-285750" algn="just">
              <a:lnSpc>
                <a:spcPct val="150000"/>
              </a:lnSpc>
              <a:buFontTx/>
              <a:buChar char="-"/>
            </a:pPr>
            <a:r>
              <a:rPr lang="es-ES" b="1" dirty="0">
                <a:latin typeface="Cambria" panose="02040503050406030204" pitchFamily="18" charset="0"/>
                <a:ea typeface="Cambria" panose="02040503050406030204" pitchFamily="18" charset="0"/>
              </a:rPr>
              <a:t>Los monárquicos</a:t>
            </a:r>
            <a:r>
              <a:rPr lang="es-ES" dirty="0">
                <a:latin typeface="Cambria" panose="02040503050406030204" pitchFamily="18" charset="0"/>
                <a:ea typeface="Cambria" panose="02040503050406030204" pitchFamily="18" charset="0"/>
              </a:rPr>
              <a:t>, desde el siglo XIX, habían estado divididos entre los partidarios de la monarquía constitucional y los carlistas; ambos apoyaron a Franco en la guerra civil.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Franco declaró, en 1947, que España era un Reino. En 1969, Franco elige a don </a:t>
            </a:r>
            <a:r>
              <a:rPr lang="es-ES" b="1" dirty="0">
                <a:latin typeface="Cambria" panose="02040503050406030204" pitchFamily="18" charset="0"/>
                <a:ea typeface="Cambria" panose="02040503050406030204" pitchFamily="18" charset="0"/>
              </a:rPr>
              <a:t>Juan Carlos de Borbón </a:t>
            </a:r>
            <a:r>
              <a:rPr lang="es-ES" dirty="0">
                <a:latin typeface="Cambria" panose="02040503050406030204" pitchFamily="18" charset="0"/>
                <a:ea typeface="Cambria" panose="02040503050406030204" pitchFamily="18" charset="0"/>
              </a:rPr>
              <a:t>y éste juró fidelidad a Franco y a los principios del Movimiento al ser </a:t>
            </a:r>
            <a:r>
              <a:rPr lang="es-ES" b="1" dirty="0">
                <a:latin typeface="Cambria" panose="02040503050406030204" pitchFamily="18" charset="0"/>
                <a:ea typeface="Cambria" panose="02040503050406030204" pitchFamily="18" charset="0"/>
              </a:rPr>
              <a:t>declarado heredero del trono.</a:t>
            </a:r>
          </a:p>
          <a:p>
            <a:pPr marL="285750" indent="-285750" algn="just">
              <a:lnSpc>
                <a:spcPct val="150000"/>
              </a:lnSpc>
              <a:buFontTx/>
              <a:buChar char="-"/>
            </a:pPr>
            <a:r>
              <a:rPr lang="es-ES" dirty="0">
                <a:latin typeface="Cambria" panose="02040503050406030204" pitchFamily="18" charset="0"/>
                <a:ea typeface="Cambria" panose="02040503050406030204" pitchFamily="18" charset="0"/>
              </a:rPr>
              <a:t> </a:t>
            </a:r>
          </a:p>
        </p:txBody>
      </p:sp>
      <p:pic>
        <p:nvPicPr>
          <p:cNvPr id="4" name="Imagen 3"/>
          <p:cNvPicPr>
            <a:picLocks noChangeAspect="1"/>
          </p:cNvPicPr>
          <p:nvPr/>
        </p:nvPicPr>
        <p:blipFill>
          <a:blip r:embed="rId2"/>
          <a:stretch>
            <a:fillRect/>
          </a:stretch>
        </p:blipFill>
        <p:spPr>
          <a:xfrm>
            <a:off x="5815818" y="682896"/>
            <a:ext cx="6025159" cy="4247737"/>
          </a:xfrm>
          <a:prstGeom prst="rect">
            <a:avLst/>
          </a:prstGeom>
        </p:spPr>
      </p:pic>
      <p:sp>
        <p:nvSpPr>
          <p:cNvPr id="5" name="Rectángulo 4"/>
          <p:cNvSpPr/>
          <p:nvPr/>
        </p:nvSpPr>
        <p:spPr>
          <a:xfrm>
            <a:off x="5815818" y="5022545"/>
            <a:ext cx="6096000" cy="738664"/>
          </a:xfrm>
          <a:prstGeom prst="rect">
            <a:avLst/>
          </a:prstGeom>
        </p:spPr>
        <p:txBody>
          <a:bodyPr>
            <a:spAutoFit/>
          </a:bodyPr>
          <a:lstStyle/>
          <a:p>
            <a:pPr algn="ctr"/>
            <a:r>
              <a:rPr lang="es-ES" sz="1400" b="1" dirty="0">
                <a:latin typeface="Cambria" panose="02040503050406030204" pitchFamily="18" charset="0"/>
                <a:ea typeface="Cambria" panose="02040503050406030204" pitchFamily="18" charset="0"/>
              </a:rPr>
              <a:t>Francisco Franco junto al Príncipe de España Juan Carlos de Borbón, en el momento de proclamar a éste sucesor suyo a título de Rey, el 21 de julio de 1969</a:t>
            </a:r>
          </a:p>
        </p:txBody>
      </p:sp>
    </p:spTree>
    <p:extLst>
      <p:ext uri="{BB962C8B-B14F-4D97-AF65-F5344CB8AC3E}">
        <p14:creationId xmlns:p14="http://schemas.microsoft.com/office/powerpoint/2010/main" val="3438730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29883" y="231221"/>
            <a:ext cx="3788900" cy="216982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a:t>
            </a:r>
            <a:r>
              <a:rPr lang="es-ES" b="1" dirty="0">
                <a:latin typeface="Cambria" panose="02040503050406030204" pitchFamily="18" charset="0"/>
                <a:ea typeface="Cambria" panose="02040503050406030204" pitchFamily="18" charset="0"/>
              </a:rPr>
              <a:t>Los franquistas </a:t>
            </a:r>
            <a:r>
              <a:rPr lang="es-ES" dirty="0">
                <a:latin typeface="Cambria" panose="02040503050406030204" pitchFamily="18" charset="0"/>
                <a:ea typeface="Cambria" panose="02040503050406030204" pitchFamily="18" charset="0"/>
              </a:rPr>
              <a:t>puros o integrales. El representante más claro fue el almirante </a:t>
            </a:r>
            <a:r>
              <a:rPr lang="es-ES" b="1" dirty="0">
                <a:latin typeface="Cambria" panose="02040503050406030204" pitchFamily="18" charset="0"/>
                <a:ea typeface="Cambria" panose="02040503050406030204" pitchFamily="18" charset="0"/>
              </a:rPr>
              <a:t>Carrero Blanco</a:t>
            </a:r>
            <a:r>
              <a:rPr lang="es-ES" dirty="0">
                <a:latin typeface="Cambria" panose="02040503050406030204" pitchFamily="18" charset="0"/>
                <a:ea typeface="Cambria" panose="02040503050406030204" pitchFamily="18" charset="0"/>
              </a:rPr>
              <a:t>. Para este grupo el franquismo aparecería como algo inalterable.</a:t>
            </a:r>
            <a:endParaRPr lang="es-ES" dirty="0"/>
          </a:p>
        </p:txBody>
      </p:sp>
      <p:sp>
        <p:nvSpPr>
          <p:cNvPr id="3" name="Rectángulo 2"/>
          <p:cNvSpPr/>
          <p:nvPr/>
        </p:nvSpPr>
        <p:spPr>
          <a:xfrm>
            <a:off x="529882" y="2699634"/>
            <a:ext cx="3788901" cy="341632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a:t>
            </a:r>
            <a:r>
              <a:rPr lang="es-ES" b="1" dirty="0">
                <a:latin typeface="Cambria" panose="02040503050406030204" pitchFamily="18" charset="0"/>
                <a:ea typeface="Cambria" panose="02040503050406030204" pitchFamily="18" charset="0"/>
              </a:rPr>
              <a:t>Los tecnócratas </a:t>
            </a:r>
            <a:r>
              <a:rPr lang="es-ES" dirty="0">
                <a:latin typeface="Cambria" panose="02040503050406030204" pitchFamily="18" charset="0"/>
                <a:ea typeface="Cambria" panose="02040503050406030204" pitchFamily="18" charset="0"/>
              </a:rPr>
              <a:t>hicieron su aparición en la década de 1960, ligados muchos al Opus Dei, se hacen cargo de la economía del país en esa época. Para ellos el desarrollo económico del país contribuiría a modernizar y a legitimar al régimen.</a:t>
            </a:r>
          </a:p>
          <a:p>
            <a:pPr algn="just">
              <a:lnSpc>
                <a:spcPct val="150000"/>
              </a:lnSpc>
            </a:pPr>
            <a:endParaRPr lang="es-ES" dirty="0">
              <a:latin typeface="Cambria" panose="02040503050406030204" pitchFamily="18" charset="0"/>
              <a:ea typeface="Cambria" panose="02040503050406030204" pitchFamily="18" charset="0"/>
            </a:endParaRPr>
          </a:p>
        </p:txBody>
      </p:sp>
      <p:pic>
        <p:nvPicPr>
          <p:cNvPr id="4" name="Imagen 3"/>
          <p:cNvPicPr>
            <a:picLocks noChangeAspect="1"/>
          </p:cNvPicPr>
          <p:nvPr/>
        </p:nvPicPr>
        <p:blipFill>
          <a:blip r:embed="rId2"/>
          <a:stretch>
            <a:fillRect/>
          </a:stretch>
        </p:blipFill>
        <p:spPr>
          <a:xfrm>
            <a:off x="4777853" y="1083213"/>
            <a:ext cx="7255330" cy="3854548"/>
          </a:xfrm>
          <a:prstGeom prst="rect">
            <a:avLst/>
          </a:prstGeom>
        </p:spPr>
      </p:pic>
      <p:sp>
        <p:nvSpPr>
          <p:cNvPr id="5" name="Rectángulo 4"/>
          <p:cNvSpPr/>
          <p:nvPr/>
        </p:nvSpPr>
        <p:spPr>
          <a:xfrm>
            <a:off x="5008243" y="5097403"/>
            <a:ext cx="6794549" cy="307777"/>
          </a:xfrm>
          <a:prstGeom prst="rect">
            <a:avLst/>
          </a:prstGeom>
        </p:spPr>
        <p:txBody>
          <a:bodyPr wrap="square">
            <a:spAutoFit/>
          </a:bodyPr>
          <a:lstStyle/>
          <a:p>
            <a:pPr algn="just"/>
            <a:r>
              <a:rPr lang="es-ES" sz="1400" b="1" dirty="0">
                <a:latin typeface="Cambria" panose="02040503050406030204" pitchFamily="18" charset="0"/>
                <a:ea typeface="Cambria" panose="02040503050406030204" pitchFamily="18" charset="0"/>
              </a:rPr>
              <a:t> Franco Y Carrero Blanco rodeados por los llamados «tecnócratas del Opus Dei»</a:t>
            </a:r>
          </a:p>
        </p:txBody>
      </p:sp>
    </p:spTree>
    <p:extLst>
      <p:ext uri="{BB962C8B-B14F-4D97-AF65-F5344CB8AC3E}">
        <p14:creationId xmlns:p14="http://schemas.microsoft.com/office/powerpoint/2010/main" val="3484657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8677" y="202705"/>
            <a:ext cx="2657202"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2. La evolución política.</a:t>
            </a:r>
          </a:p>
        </p:txBody>
      </p:sp>
      <p:sp>
        <p:nvSpPr>
          <p:cNvPr id="4" name="Rectángulo 3"/>
          <p:cNvSpPr/>
          <p:nvPr/>
        </p:nvSpPr>
        <p:spPr>
          <a:xfrm>
            <a:off x="405743" y="582232"/>
            <a:ext cx="5965992"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a) La etapa azul o predominio de Falange (1939-1945).</a:t>
            </a:r>
          </a:p>
        </p:txBody>
      </p:sp>
      <p:sp>
        <p:nvSpPr>
          <p:cNvPr id="5" name="Rectángulo 4"/>
          <p:cNvSpPr/>
          <p:nvPr/>
        </p:nvSpPr>
        <p:spPr>
          <a:xfrm>
            <a:off x="405743" y="1315552"/>
            <a:ext cx="5915134" cy="4247317"/>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esta fase hay un </a:t>
            </a:r>
            <a:r>
              <a:rPr lang="es-ES" b="1" dirty="0">
                <a:latin typeface="Cambria" panose="02040503050406030204" pitchFamily="18" charset="0"/>
                <a:ea typeface="Cambria" panose="02040503050406030204" pitchFamily="18" charset="0"/>
              </a:rPr>
              <a:t>predominio de la Falange</a:t>
            </a:r>
            <a:r>
              <a:rPr lang="es-ES" dirty="0">
                <a:latin typeface="Cambria" panose="02040503050406030204" pitchFamily="18" charset="0"/>
                <a:ea typeface="Cambria" panose="02040503050406030204" pitchFamily="18" charset="0"/>
              </a:rPr>
              <a:t>. Empieza la Segunda Guerra Mundial. Inicialmente, España se declara neutral, pero en 1940, ante los éxitos de Hitler, Franco </a:t>
            </a:r>
            <a:r>
              <a:rPr lang="es-ES" b="1" dirty="0">
                <a:latin typeface="Cambria" panose="02040503050406030204" pitchFamily="18" charset="0"/>
                <a:ea typeface="Cambria" panose="02040503050406030204" pitchFamily="18" charset="0"/>
              </a:rPr>
              <a:t>declara la no beligerancia</a:t>
            </a:r>
            <a:r>
              <a:rPr lang="es-ES" dirty="0">
                <a:latin typeface="Cambria" panose="02040503050406030204" pitchFamily="18" charset="0"/>
                <a:ea typeface="Cambria" panose="02040503050406030204" pitchFamily="18" charset="0"/>
              </a:rPr>
              <a:t>.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Franco se reúne con Hitler en Hendaya</a:t>
            </a:r>
            <a:r>
              <a:rPr lang="es-ES" dirty="0">
                <a:latin typeface="Cambria" panose="02040503050406030204" pitchFamily="18" charset="0"/>
                <a:ea typeface="Cambria" panose="02040503050406030204" pitchFamily="18" charset="0"/>
              </a:rPr>
              <a:t>. España, aunque no entró en la guerra, envió la </a:t>
            </a:r>
            <a:r>
              <a:rPr lang="es-ES" b="1" dirty="0">
                <a:latin typeface="Cambria" panose="02040503050406030204" pitchFamily="18" charset="0"/>
                <a:ea typeface="Cambria" panose="02040503050406030204" pitchFamily="18" charset="0"/>
              </a:rPr>
              <a:t>División Azul</a:t>
            </a:r>
            <a:r>
              <a:rPr lang="es-ES" dirty="0">
                <a:latin typeface="Cambria" panose="02040503050406030204" pitchFamily="18" charset="0"/>
                <a:ea typeface="Cambria" panose="02040503050406030204" pitchFamily="18" charset="0"/>
              </a:rPr>
              <a:t>.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A partir de 1942 Franco cambia de postura, abandona la no beligerancia y vuelve a la neutralidad. </a:t>
            </a:r>
          </a:p>
        </p:txBody>
      </p:sp>
      <p:pic>
        <p:nvPicPr>
          <p:cNvPr id="6" name="Imagen 5"/>
          <p:cNvPicPr>
            <a:picLocks noChangeAspect="1"/>
          </p:cNvPicPr>
          <p:nvPr/>
        </p:nvPicPr>
        <p:blipFill>
          <a:blip r:embed="rId2"/>
          <a:stretch>
            <a:fillRect/>
          </a:stretch>
        </p:blipFill>
        <p:spPr>
          <a:xfrm>
            <a:off x="6654019" y="232029"/>
            <a:ext cx="5170397" cy="2792015"/>
          </a:xfrm>
          <a:prstGeom prst="rect">
            <a:avLst/>
          </a:prstGeom>
        </p:spPr>
      </p:pic>
      <p:sp>
        <p:nvSpPr>
          <p:cNvPr id="7" name="Rectángulo 6"/>
          <p:cNvSpPr/>
          <p:nvPr/>
        </p:nvSpPr>
        <p:spPr>
          <a:xfrm>
            <a:off x="8583396" y="3024044"/>
            <a:ext cx="1311641" cy="307777"/>
          </a:xfrm>
          <a:prstGeom prst="rect">
            <a:avLst/>
          </a:prstGeom>
        </p:spPr>
        <p:txBody>
          <a:bodyPr wrap="none">
            <a:spAutoFit/>
          </a:bodyPr>
          <a:lstStyle/>
          <a:p>
            <a:r>
              <a:rPr lang="es-ES" sz="1400" b="1" dirty="0">
                <a:latin typeface="Cambria" panose="02040503050406030204" pitchFamily="18" charset="0"/>
                <a:ea typeface="Cambria" panose="02040503050406030204" pitchFamily="18" charset="0"/>
              </a:rPr>
              <a:t>División Azul.</a:t>
            </a:r>
          </a:p>
        </p:txBody>
      </p:sp>
      <p:pic>
        <p:nvPicPr>
          <p:cNvPr id="8" name="Imagen 7"/>
          <p:cNvPicPr>
            <a:picLocks noChangeAspect="1"/>
          </p:cNvPicPr>
          <p:nvPr/>
        </p:nvPicPr>
        <p:blipFill>
          <a:blip r:embed="rId3"/>
          <a:stretch>
            <a:fillRect/>
          </a:stretch>
        </p:blipFill>
        <p:spPr>
          <a:xfrm>
            <a:off x="6654019" y="3546664"/>
            <a:ext cx="5170397" cy="2908348"/>
          </a:xfrm>
          <a:prstGeom prst="rect">
            <a:avLst/>
          </a:prstGeom>
        </p:spPr>
      </p:pic>
      <p:sp>
        <p:nvSpPr>
          <p:cNvPr id="9" name="Rectángulo 8"/>
          <p:cNvSpPr/>
          <p:nvPr/>
        </p:nvSpPr>
        <p:spPr>
          <a:xfrm>
            <a:off x="2979898" y="218244"/>
            <a:ext cx="3340979" cy="369332"/>
          </a:xfrm>
          <a:prstGeom prst="rect">
            <a:avLst/>
          </a:prstGeom>
        </p:spPr>
        <p:txBody>
          <a:bodyPr wrap="none">
            <a:spAutoFit/>
          </a:bodyPr>
          <a:lstStyle/>
          <a:p>
            <a:r>
              <a:rPr lang="es-ES" dirty="0">
                <a:latin typeface="Cambria" panose="02040503050406030204" pitchFamily="18" charset="0"/>
                <a:ea typeface="Cambria" panose="02040503050406030204" pitchFamily="18" charset="0"/>
              </a:rPr>
              <a:t>Lo dividimos en </a:t>
            </a:r>
            <a:r>
              <a:rPr lang="es-ES" b="1" dirty="0">
                <a:latin typeface="Cambria" panose="02040503050406030204" pitchFamily="18" charset="0"/>
                <a:ea typeface="Cambria" panose="02040503050406030204" pitchFamily="18" charset="0"/>
              </a:rPr>
              <a:t>cuatro etapas. </a:t>
            </a:r>
            <a:endParaRPr lang="es-ES" dirty="0"/>
          </a:p>
        </p:txBody>
      </p:sp>
    </p:spTree>
    <p:extLst>
      <p:ext uri="{BB962C8B-B14F-4D97-AF65-F5344CB8AC3E}">
        <p14:creationId xmlns:p14="http://schemas.microsoft.com/office/powerpoint/2010/main" val="287261807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637</TotalTime>
  <Words>3006</Words>
  <Application>Microsoft Office PowerPoint</Application>
  <PresentationFormat>Panorámica</PresentationFormat>
  <Paragraphs>182</Paragraphs>
  <Slides>38</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38</vt:i4>
      </vt:variant>
    </vt:vector>
  </HeadingPairs>
  <TitlesOfParts>
    <vt:vector size="43" baseType="lpstr">
      <vt:lpstr>Arial</vt:lpstr>
      <vt:lpstr>Calibri</vt:lpstr>
      <vt:lpstr>Calibri Light</vt:lpstr>
      <vt:lpstr>Cambria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dc:creator>
  <cp:lastModifiedBy>Diego</cp:lastModifiedBy>
  <cp:revision>63</cp:revision>
  <dcterms:created xsi:type="dcterms:W3CDTF">2019-03-10T18:50:35Z</dcterms:created>
  <dcterms:modified xsi:type="dcterms:W3CDTF">2019-04-07T05:22:57Z</dcterms:modified>
</cp:coreProperties>
</file>