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0" r:id="rId3"/>
    <p:sldId id="261" r:id="rId4"/>
    <p:sldId id="263" r:id="rId5"/>
    <p:sldId id="289" r:id="rId6"/>
    <p:sldId id="290" r:id="rId7"/>
    <p:sldId id="303" r:id="rId8"/>
    <p:sldId id="291" r:id="rId9"/>
    <p:sldId id="304" r:id="rId10"/>
    <p:sldId id="292" r:id="rId11"/>
    <p:sldId id="293" r:id="rId12"/>
    <p:sldId id="294" r:id="rId13"/>
    <p:sldId id="305" r:id="rId14"/>
    <p:sldId id="295" r:id="rId15"/>
    <p:sldId id="296" r:id="rId16"/>
    <p:sldId id="297" r:id="rId17"/>
    <p:sldId id="298" r:id="rId18"/>
    <p:sldId id="307" r:id="rId19"/>
    <p:sldId id="306" r:id="rId20"/>
    <p:sldId id="299" r:id="rId21"/>
    <p:sldId id="300" r:id="rId22"/>
    <p:sldId id="301" r:id="rId23"/>
    <p:sldId id="302" r:id="rId24"/>
    <p:sldId id="266" r:id="rId25"/>
    <p:sldId id="308" r:id="rId26"/>
    <p:sldId id="267" r:id="rId27"/>
    <p:sldId id="268" r:id="rId28"/>
    <p:sldId id="310" r:id="rId29"/>
    <p:sldId id="309" r:id="rId30"/>
    <p:sldId id="269" r:id="rId31"/>
    <p:sldId id="270" r:id="rId32"/>
    <p:sldId id="271" r:id="rId33"/>
    <p:sldId id="272" r:id="rId34"/>
    <p:sldId id="273" r:id="rId35"/>
    <p:sldId id="311" r:id="rId36"/>
    <p:sldId id="274" r:id="rId37"/>
    <p:sldId id="275" r:id="rId38"/>
    <p:sldId id="276" r:id="rId39"/>
    <p:sldId id="277" r:id="rId40"/>
    <p:sldId id="278" r:id="rId41"/>
    <p:sldId id="280" r:id="rId42"/>
    <p:sldId id="279" r:id="rId43"/>
    <p:sldId id="281" r:id="rId44"/>
    <p:sldId id="282" r:id="rId45"/>
    <p:sldId id="313" r:id="rId46"/>
    <p:sldId id="314"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70" d="100"/>
          <a:sy n="70" d="100"/>
        </p:scale>
        <p:origin x="82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E13E9-28EE-474F-AB0E-5B4FEFEE19C0}" type="datetimeFigureOut">
              <a:rPr lang="es-ES" smtClean="0"/>
              <a:t>10/03/2019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0D085-5A8F-42DD-94D2-9A925BCD876A}" type="slidenum">
              <a:rPr lang="es-ES" smtClean="0"/>
              <a:t>‹Nº›</a:t>
            </a:fld>
            <a:endParaRPr lang="es-ES"/>
          </a:p>
        </p:txBody>
      </p:sp>
    </p:spTree>
    <p:extLst>
      <p:ext uri="{BB962C8B-B14F-4D97-AF65-F5344CB8AC3E}">
        <p14:creationId xmlns:p14="http://schemas.microsoft.com/office/powerpoint/2010/main" val="4038085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970D085-5A8F-42DD-94D2-9A925BCD876A}" type="slidenum">
              <a:rPr lang="es-ES" smtClean="0"/>
              <a:t>46</a:t>
            </a:fld>
            <a:endParaRPr lang="es-ES"/>
          </a:p>
        </p:txBody>
      </p:sp>
    </p:spTree>
    <p:extLst>
      <p:ext uri="{BB962C8B-B14F-4D97-AF65-F5344CB8AC3E}">
        <p14:creationId xmlns:p14="http://schemas.microsoft.com/office/powerpoint/2010/main" val="163580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F10A98EE-483A-44D4-9DED-614DE7D01020}" type="datetimeFigureOut">
              <a:rPr lang="es-ES" smtClean="0"/>
              <a:t>10/03/2019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4101444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10A98EE-483A-44D4-9DED-614DE7D01020}" type="datetimeFigureOut">
              <a:rPr lang="es-ES" smtClean="0"/>
              <a:t>10/03/2019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322504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10A98EE-483A-44D4-9DED-614DE7D01020}" type="datetimeFigureOut">
              <a:rPr lang="es-ES" smtClean="0"/>
              <a:t>10/03/2019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371806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F10A98EE-483A-44D4-9DED-614DE7D01020}" type="datetimeFigureOut">
              <a:rPr lang="es-ES" smtClean="0"/>
              <a:t>10/03/2019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3211923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F10A98EE-483A-44D4-9DED-614DE7D01020}" type="datetimeFigureOut">
              <a:rPr lang="es-ES" smtClean="0"/>
              <a:t>10/03/2019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307048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F10A98EE-483A-44D4-9DED-614DE7D01020}" type="datetimeFigureOut">
              <a:rPr lang="es-ES" smtClean="0"/>
              <a:t>10/03/2019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63129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F10A98EE-483A-44D4-9DED-614DE7D01020}" type="datetimeFigureOut">
              <a:rPr lang="es-ES" smtClean="0"/>
              <a:t>10/03/2019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1366856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F10A98EE-483A-44D4-9DED-614DE7D01020}" type="datetimeFigureOut">
              <a:rPr lang="es-ES" smtClean="0"/>
              <a:t>10/03/2019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99143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10A98EE-483A-44D4-9DED-614DE7D01020}" type="datetimeFigureOut">
              <a:rPr lang="es-ES" smtClean="0"/>
              <a:t>10/03/2019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97553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0A98EE-483A-44D4-9DED-614DE7D01020}" type="datetimeFigureOut">
              <a:rPr lang="es-ES" smtClean="0"/>
              <a:t>10/03/2019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575718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F10A98EE-483A-44D4-9DED-614DE7D01020}" type="datetimeFigureOut">
              <a:rPr lang="es-ES" smtClean="0"/>
              <a:t>10/03/2019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C746A3C-F420-4B26-9C83-5D99C2B50881}" type="slidenum">
              <a:rPr lang="es-ES" smtClean="0"/>
              <a:t>‹Nº›</a:t>
            </a:fld>
            <a:endParaRPr lang="es-ES"/>
          </a:p>
        </p:txBody>
      </p:sp>
    </p:spTree>
    <p:extLst>
      <p:ext uri="{BB962C8B-B14F-4D97-AF65-F5344CB8AC3E}">
        <p14:creationId xmlns:p14="http://schemas.microsoft.com/office/powerpoint/2010/main" val="404588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A98EE-483A-44D4-9DED-614DE7D01020}" type="datetimeFigureOut">
              <a:rPr lang="es-ES" smtClean="0"/>
              <a:t>10/03/2019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46A3C-F420-4B26-9C83-5D99C2B50881}" type="slidenum">
              <a:rPr lang="es-ES" smtClean="0"/>
              <a:t>‹Nº›</a:t>
            </a:fld>
            <a:endParaRPr lang="es-ES"/>
          </a:p>
        </p:txBody>
      </p:sp>
    </p:spTree>
    <p:extLst>
      <p:ext uri="{BB962C8B-B14F-4D97-AF65-F5344CB8AC3E}">
        <p14:creationId xmlns:p14="http://schemas.microsoft.com/office/powerpoint/2010/main" val="2780933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05244" y="517380"/>
            <a:ext cx="8707901" cy="1323439"/>
          </a:xfrm>
          <a:prstGeom prst="rect">
            <a:avLst/>
          </a:prstGeom>
        </p:spPr>
        <p:txBody>
          <a:bodyPr wrap="square">
            <a:spAutoFit/>
          </a:bodyPr>
          <a:lstStyle/>
          <a:p>
            <a:pPr algn="ctr"/>
            <a:r>
              <a:rPr lang="es-ES" sz="4000" b="1" dirty="0">
                <a:solidFill>
                  <a:srgbClr val="FF0000"/>
                </a:solidFill>
                <a:latin typeface="Cambria" panose="02040503050406030204" pitchFamily="18" charset="0"/>
                <a:ea typeface="Cambria" panose="02040503050406030204" pitchFamily="18" charset="0"/>
              </a:rPr>
              <a:t>Tema 14</a:t>
            </a:r>
          </a:p>
          <a:p>
            <a:pPr algn="ctr"/>
            <a:r>
              <a:rPr lang="es-ES" sz="4000" b="1" dirty="0">
                <a:solidFill>
                  <a:srgbClr val="FF0000"/>
                </a:solidFill>
                <a:latin typeface="Cambria" panose="02040503050406030204" pitchFamily="18" charset="0"/>
                <a:ea typeface="Cambria" panose="02040503050406030204" pitchFamily="18" charset="0"/>
              </a:rPr>
              <a:t>La Guerra Civil (1936-1939)</a:t>
            </a:r>
          </a:p>
        </p:txBody>
      </p:sp>
      <p:pic>
        <p:nvPicPr>
          <p:cNvPr id="1026" name="Picture 2" descr="Resultado de imagen de la guerra civil espaÃ±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797" y="1960099"/>
            <a:ext cx="6096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5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1503" y="430795"/>
            <a:ext cx="6020302"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Dos interpretaciones diferentes sobre la guerra civil.</a:t>
            </a:r>
          </a:p>
        </p:txBody>
      </p:sp>
      <p:sp>
        <p:nvSpPr>
          <p:cNvPr id="3" name="Rectángulo 2"/>
          <p:cNvSpPr/>
          <p:nvPr/>
        </p:nvSpPr>
        <p:spPr>
          <a:xfrm>
            <a:off x="501502" y="968940"/>
            <a:ext cx="8642497"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-Para los sublevados, el </a:t>
            </a:r>
            <a:r>
              <a:rPr lang="es-ES" b="1" dirty="0">
                <a:latin typeface="Cambria" panose="02040503050406030204" pitchFamily="18" charset="0"/>
                <a:ea typeface="Cambria" panose="02040503050406030204" pitchFamily="18" charset="0"/>
              </a:rPr>
              <a:t>“Glorioso Alzamiento Nacional” </a:t>
            </a:r>
            <a:r>
              <a:rPr lang="es-ES" dirty="0">
                <a:latin typeface="Cambria" panose="02040503050406030204" pitchFamily="18" charset="0"/>
                <a:ea typeface="Cambria" panose="02040503050406030204" pitchFamily="18" charset="0"/>
              </a:rPr>
              <a:t>se había hecho necesario para salvar a España de la anarquía, para restablecer el orden y acabar, mediante una </a:t>
            </a:r>
            <a:r>
              <a:rPr lang="es-ES" b="1" dirty="0">
                <a:latin typeface="Cambria" panose="02040503050406030204" pitchFamily="18" charset="0"/>
                <a:ea typeface="Cambria" panose="02040503050406030204" pitchFamily="18" charset="0"/>
              </a:rPr>
              <a:t>“Cruzada de Liberación”, </a:t>
            </a:r>
            <a:r>
              <a:rPr lang="es-ES" dirty="0">
                <a:latin typeface="Cambria" panose="02040503050406030204" pitchFamily="18" charset="0"/>
                <a:ea typeface="Cambria" panose="02040503050406030204" pitchFamily="18" charset="0"/>
              </a:rPr>
              <a:t>con los enemigos del país: anarquistas, comunistas, socialistas, separatistas y masones. Calificados todos ellos de “rojos”. </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4" name="Imagen 3"/>
          <p:cNvPicPr>
            <a:picLocks noChangeAspect="1"/>
          </p:cNvPicPr>
          <p:nvPr/>
        </p:nvPicPr>
        <p:blipFill>
          <a:blip r:embed="rId2"/>
          <a:stretch>
            <a:fillRect/>
          </a:stretch>
        </p:blipFill>
        <p:spPr>
          <a:xfrm>
            <a:off x="9366302" y="35608"/>
            <a:ext cx="2501543" cy="3518654"/>
          </a:xfrm>
          <a:prstGeom prst="rect">
            <a:avLst/>
          </a:prstGeom>
        </p:spPr>
      </p:pic>
      <p:sp>
        <p:nvSpPr>
          <p:cNvPr id="5" name="Rectángulo 4"/>
          <p:cNvSpPr/>
          <p:nvPr/>
        </p:nvSpPr>
        <p:spPr>
          <a:xfrm>
            <a:off x="501502" y="3554262"/>
            <a:ext cx="5682352"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-Para </a:t>
            </a:r>
            <a:r>
              <a:rPr lang="es-ES" b="1" dirty="0">
                <a:latin typeface="Cambria" panose="02040503050406030204" pitchFamily="18" charset="0"/>
                <a:ea typeface="Cambria" panose="02040503050406030204" pitchFamily="18" charset="0"/>
              </a:rPr>
              <a:t>la España que permaneció fiel al gobierno legal de la República</a:t>
            </a:r>
            <a:r>
              <a:rPr lang="es-ES" dirty="0">
                <a:latin typeface="Cambria" panose="02040503050406030204" pitchFamily="18" charset="0"/>
                <a:ea typeface="Cambria" panose="02040503050406030204" pitchFamily="18" charset="0"/>
              </a:rPr>
              <a:t>, había que luchar para defender los logros de una República democrática y para terminar con el fascismo que se estaba extendiendo por toda Europa.</a:t>
            </a:r>
          </a:p>
        </p:txBody>
      </p:sp>
      <p:pic>
        <p:nvPicPr>
          <p:cNvPr id="6" name="Imagen 5"/>
          <p:cNvPicPr>
            <a:picLocks noChangeAspect="1"/>
          </p:cNvPicPr>
          <p:nvPr/>
        </p:nvPicPr>
        <p:blipFill>
          <a:blip r:embed="rId3"/>
          <a:stretch>
            <a:fillRect/>
          </a:stretch>
        </p:blipFill>
        <p:spPr>
          <a:xfrm>
            <a:off x="6330460" y="3041216"/>
            <a:ext cx="2813539" cy="3751385"/>
          </a:xfrm>
          <a:prstGeom prst="rect">
            <a:avLst/>
          </a:prstGeom>
        </p:spPr>
      </p:pic>
    </p:spTree>
    <p:extLst>
      <p:ext uri="{BB962C8B-B14F-4D97-AF65-F5344CB8AC3E}">
        <p14:creationId xmlns:p14="http://schemas.microsoft.com/office/powerpoint/2010/main" val="195960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2937" y="374525"/>
            <a:ext cx="6925037"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2. Balance de los dos bandos enfrentados. Las fuerzas militares. </a:t>
            </a:r>
          </a:p>
        </p:txBody>
      </p:sp>
      <p:sp>
        <p:nvSpPr>
          <p:cNvPr id="3" name="Rectángulo 2"/>
          <p:cNvSpPr/>
          <p:nvPr/>
        </p:nvSpPr>
        <p:spPr>
          <a:xfrm>
            <a:off x="472937" y="868068"/>
            <a:ext cx="5294817" cy="5078313"/>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-Del lado de la República quedó </a:t>
            </a:r>
            <a:r>
              <a:rPr lang="es-ES" dirty="0">
                <a:latin typeface="Cambria" panose="02040503050406030204" pitchFamily="18" charset="0"/>
                <a:ea typeface="Cambria" panose="02040503050406030204" pitchFamily="18" charset="0"/>
              </a:rPr>
              <a:t>el norte, centro y este de España (</a:t>
            </a:r>
            <a:r>
              <a:rPr lang="es-ES" b="1" dirty="0">
                <a:latin typeface="Cambria" panose="02040503050406030204" pitchFamily="18" charset="0"/>
                <a:ea typeface="Cambria" panose="02040503050406030204" pitchFamily="18" charset="0"/>
              </a:rPr>
              <a:t>zonas mineras e industriales)</a:t>
            </a:r>
            <a:r>
              <a:rPr lang="es-ES" dirty="0">
                <a:latin typeface="Cambria" panose="02040503050406030204" pitchFamily="18" charset="0"/>
                <a:ea typeface="Cambria" panose="02040503050406030204" pitchFamily="18" charset="0"/>
              </a:rPr>
              <a:t> con mayor población que alimentar.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Los recursos financieros </a:t>
            </a:r>
            <a:r>
              <a:rPr lang="es-ES" dirty="0">
                <a:latin typeface="Cambria" panose="02040503050406030204" pitchFamily="18" charset="0"/>
                <a:ea typeface="Cambria" panose="02040503050406030204" pitchFamily="18" charset="0"/>
              </a:rPr>
              <a:t>quedaron en manos de la República: </a:t>
            </a:r>
            <a:r>
              <a:rPr lang="es-ES" b="1" dirty="0">
                <a:latin typeface="Cambria" panose="02040503050406030204" pitchFamily="18" charset="0"/>
                <a:ea typeface="Cambria" panose="02040503050406030204" pitchFamily="18" charset="0"/>
              </a:rPr>
              <a:t>el oro depositado en el Banco de España </a:t>
            </a:r>
            <a:r>
              <a:rPr lang="es-ES" dirty="0">
                <a:latin typeface="Cambria" panose="02040503050406030204" pitchFamily="18" charset="0"/>
                <a:ea typeface="Cambria" panose="02040503050406030204" pitchFamily="18" charset="0"/>
              </a:rPr>
              <a:t>en Madrid servirá para financiar la compra de armamento, especialmente de la URSS.</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-En la España rebelde o nacional </a:t>
            </a:r>
            <a:r>
              <a:rPr lang="es-ES" dirty="0">
                <a:latin typeface="Cambria" panose="02040503050406030204" pitchFamily="18" charset="0"/>
                <a:ea typeface="Cambria" panose="02040503050406030204" pitchFamily="18" charset="0"/>
              </a:rPr>
              <a:t>la población y la industria eran menores, pero los </a:t>
            </a:r>
            <a:r>
              <a:rPr lang="es-ES" b="1" dirty="0">
                <a:latin typeface="Cambria" panose="02040503050406030204" pitchFamily="18" charset="0"/>
                <a:ea typeface="Cambria" panose="02040503050406030204" pitchFamily="18" charset="0"/>
              </a:rPr>
              <a:t>recursos agrícolas </a:t>
            </a:r>
            <a:r>
              <a:rPr lang="es-ES" dirty="0">
                <a:latin typeface="Cambria" panose="02040503050406030204" pitchFamily="18" charset="0"/>
                <a:ea typeface="Cambria" panose="02040503050406030204" pitchFamily="18" charset="0"/>
              </a:rPr>
              <a:t>mayores. </a:t>
            </a:r>
          </a:p>
        </p:txBody>
      </p:sp>
      <p:pic>
        <p:nvPicPr>
          <p:cNvPr id="4" name="Imagen 3"/>
          <p:cNvPicPr>
            <a:picLocks noChangeAspect="1"/>
          </p:cNvPicPr>
          <p:nvPr/>
        </p:nvPicPr>
        <p:blipFill>
          <a:blip r:embed="rId2"/>
          <a:stretch>
            <a:fillRect/>
          </a:stretch>
        </p:blipFill>
        <p:spPr>
          <a:xfrm>
            <a:off x="6205686" y="1242061"/>
            <a:ext cx="5986314" cy="4068823"/>
          </a:xfrm>
          <a:prstGeom prst="rect">
            <a:avLst/>
          </a:prstGeom>
        </p:spPr>
      </p:pic>
      <p:sp>
        <p:nvSpPr>
          <p:cNvPr id="5" name="Rectángulo 4"/>
          <p:cNvSpPr/>
          <p:nvPr/>
        </p:nvSpPr>
        <p:spPr>
          <a:xfrm>
            <a:off x="6845590" y="5429259"/>
            <a:ext cx="4706505" cy="276999"/>
          </a:xfrm>
          <a:prstGeom prst="rect">
            <a:avLst/>
          </a:prstGeom>
        </p:spPr>
        <p:txBody>
          <a:bodyPr wrap="square">
            <a:spAutoFit/>
          </a:bodyPr>
          <a:lstStyle/>
          <a:p>
            <a:r>
              <a:rPr lang="es-ES" sz="1200" b="1" dirty="0">
                <a:latin typeface="Cambria" panose="02040503050406030204" pitchFamily="18" charset="0"/>
                <a:ea typeface="Cambria" panose="02040503050406030204" pitchFamily="18" charset="0"/>
              </a:rPr>
              <a:t>Banco de España. Interior de la caja fuerte con lingotes de oro</a:t>
            </a:r>
          </a:p>
        </p:txBody>
      </p:sp>
    </p:spTree>
    <p:extLst>
      <p:ext uri="{BB962C8B-B14F-4D97-AF65-F5344CB8AC3E}">
        <p14:creationId xmlns:p14="http://schemas.microsoft.com/office/powerpoint/2010/main" val="10850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7962" y="646338"/>
            <a:ext cx="4529797" cy="5078313"/>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En cuanto a las tropas, se sublevaron:</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-De los 18 generales con mando de división </a:t>
            </a:r>
            <a:r>
              <a:rPr lang="es-ES" b="1" dirty="0">
                <a:latin typeface="Cambria" panose="02040503050406030204" pitchFamily="18" charset="0"/>
                <a:ea typeface="Cambria" panose="02040503050406030204" pitchFamily="18" charset="0"/>
              </a:rPr>
              <a:t>sólo cuatro se sublevaron </a:t>
            </a:r>
            <a:r>
              <a:rPr lang="es-ES" dirty="0">
                <a:latin typeface="Cambria" panose="02040503050406030204" pitchFamily="18" charset="0"/>
                <a:ea typeface="Cambria" panose="02040503050406030204" pitchFamily="18" charset="0"/>
              </a:rPr>
              <a:t>(Cabanellas, </a:t>
            </a:r>
            <a:r>
              <a:rPr lang="es-ES" dirty="0" err="1">
                <a:latin typeface="Cambria" panose="02040503050406030204" pitchFamily="18" charset="0"/>
                <a:ea typeface="Cambria" panose="02040503050406030204" pitchFamily="18" charset="0"/>
              </a:rPr>
              <a:t>Goded</a:t>
            </a:r>
            <a:r>
              <a:rPr lang="es-ES" dirty="0">
                <a:latin typeface="Cambria" panose="02040503050406030204" pitchFamily="18" charset="0"/>
                <a:ea typeface="Cambria" panose="02040503050406030204" pitchFamily="18" charset="0"/>
              </a:rPr>
              <a:t>, </a:t>
            </a:r>
            <a:r>
              <a:rPr lang="es-ES" dirty="0" err="1">
                <a:latin typeface="Cambria" panose="02040503050406030204" pitchFamily="18" charset="0"/>
                <a:ea typeface="Cambria" panose="02040503050406030204" pitchFamily="18" charset="0"/>
              </a:rPr>
              <a:t>Queipo</a:t>
            </a:r>
            <a:r>
              <a:rPr lang="es-ES" dirty="0">
                <a:latin typeface="Cambria" panose="02040503050406030204" pitchFamily="18" charset="0"/>
                <a:ea typeface="Cambria" panose="02040503050406030204" pitchFamily="18" charset="0"/>
              </a:rPr>
              <a:t> de Llano y Franco)</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80% de los oficiales</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-145.000 soldados, de los que, unos 47.000 pertenecían al ejército de Marruecos (Legión y Regulares), mandados por Franco. </a:t>
            </a:r>
          </a:p>
          <a:p>
            <a:pPr algn="just">
              <a:lnSpc>
                <a:spcPct val="150000"/>
              </a:lnSpc>
            </a:pPr>
            <a:endParaRPr lang="es-ES" b="1" dirty="0">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a:blip r:embed="rId2"/>
          <a:stretch>
            <a:fillRect/>
          </a:stretch>
        </p:blipFill>
        <p:spPr>
          <a:xfrm>
            <a:off x="5239776" y="1270977"/>
            <a:ext cx="6802169" cy="3829036"/>
          </a:xfrm>
          <a:prstGeom prst="rect">
            <a:avLst/>
          </a:prstGeom>
        </p:spPr>
      </p:pic>
      <p:sp>
        <p:nvSpPr>
          <p:cNvPr id="4" name="Rectángulo 3"/>
          <p:cNvSpPr/>
          <p:nvPr/>
        </p:nvSpPr>
        <p:spPr>
          <a:xfrm>
            <a:off x="5239775" y="5156285"/>
            <a:ext cx="6802169" cy="461665"/>
          </a:xfrm>
          <a:prstGeom prst="rect">
            <a:avLst/>
          </a:prstGeom>
        </p:spPr>
        <p:txBody>
          <a:bodyPr wrap="square">
            <a:spAutoFit/>
          </a:bodyPr>
          <a:lstStyle/>
          <a:p>
            <a:pPr algn="just"/>
            <a:r>
              <a:rPr lang="es-ES" sz="1200" b="1" dirty="0">
                <a:latin typeface="Cambria" panose="02040503050406030204" pitchFamily="18" charset="0"/>
                <a:ea typeface="Cambria" panose="02040503050406030204" pitchFamily="18" charset="0"/>
              </a:rPr>
              <a:t>Una comida en Canarias. En este encuentro, celebrado en Tenerife en 1936, se ultimaron los detalles del alzamiento. En el centro puede distinguirse a Francisco Franco</a:t>
            </a:r>
          </a:p>
        </p:txBody>
      </p:sp>
    </p:spTree>
    <p:extLst>
      <p:ext uri="{BB962C8B-B14F-4D97-AF65-F5344CB8AC3E}">
        <p14:creationId xmlns:p14="http://schemas.microsoft.com/office/powerpoint/2010/main" val="380780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86154" y="475348"/>
            <a:ext cx="4407878" cy="2585323"/>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Quedaron con la República:</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el 66% de la aviación</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un 65% de los efectivos de la marina</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el 47% del ejército de tierra</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el 51% de la Guardia Civil </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el 70% de la Guardia de Asalto. </a:t>
            </a:r>
          </a:p>
        </p:txBody>
      </p:sp>
      <p:sp>
        <p:nvSpPr>
          <p:cNvPr id="3" name="Rectángulo 2"/>
          <p:cNvSpPr/>
          <p:nvPr/>
        </p:nvSpPr>
        <p:spPr>
          <a:xfrm>
            <a:off x="586154" y="3793060"/>
            <a:ext cx="3901440"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el lado republicano, ante la ausencia de oficiales, hubo que improvisar y nombrar nuevos oficiales </a:t>
            </a:r>
            <a:r>
              <a:rPr lang="es-ES" b="1" dirty="0">
                <a:latin typeface="Cambria" panose="02040503050406030204" pitchFamily="18" charset="0"/>
                <a:ea typeface="Cambria" panose="02040503050406030204" pitchFamily="18" charset="0"/>
              </a:rPr>
              <a:t>(generales Enrique </a:t>
            </a:r>
            <a:r>
              <a:rPr lang="es-ES" b="1" dirty="0" err="1">
                <a:latin typeface="Cambria" panose="02040503050406030204" pitchFamily="18" charset="0"/>
                <a:ea typeface="Cambria" panose="02040503050406030204" pitchFamily="18" charset="0"/>
              </a:rPr>
              <a:t>Líster</a:t>
            </a:r>
            <a:r>
              <a:rPr lang="es-ES" b="1" dirty="0">
                <a:latin typeface="Cambria" panose="02040503050406030204" pitchFamily="18" charset="0"/>
                <a:ea typeface="Cambria" panose="02040503050406030204" pitchFamily="18" charset="0"/>
              </a:rPr>
              <a:t> y Juan Modesto </a:t>
            </a:r>
            <a:r>
              <a:rPr lang="es-ES" b="1" dirty="0" err="1">
                <a:latin typeface="Cambria" panose="02040503050406030204" pitchFamily="18" charset="0"/>
                <a:ea typeface="Cambria" panose="02040503050406030204" pitchFamily="18" charset="0"/>
              </a:rPr>
              <a:t>Guilloto</a:t>
            </a:r>
            <a:r>
              <a:rPr lang="es-ES" b="1" dirty="0">
                <a:latin typeface="Cambria" panose="02040503050406030204" pitchFamily="18" charset="0"/>
                <a:ea typeface="Cambria" panose="02040503050406030204" pitchFamily="18" charset="0"/>
              </a:rPr>
              <a:t> León).</a:t>
            </a:r>
          </a:p>
        </p:txBody>
      </p:sp>
      <p:pic>
        <p:nvPicPr>
          <p:cNvPr id="5" name="Imagen 4"/>
          <p:cNvPicPr>
            <a:picLocks noChangeAspect="1"/>
          </p:cNvPicPr>
          <p:nvPr/>
        </p:nvPicPr>
        <p:blipFill rotWithShape="1">
          <a:blip r:embed="rId2"/>
          <a:srcRect l="3626" t="4983" r="5685" b="2805"/>
          <a:stretch/>
        </p:blipFill>
        <p:spPr>
          <a:xfrm>
            <a:off x="4587316" y="929415"/>
            <a:ext cx="7449940" cy="4262511"/>
          </a:xfrm>
          <a:prstGeom prst="rect">
            <a:avLst/>
          </a:prstGeom>
        </p:spPr>
      </p:pic>
    </p:spTree>
    <p:extLst>
      <p:ext uri="{BB962C8B-B14F-4D97-AF65-F5344CB8AC3E}">
        <p14:creationId xmlns:p14="http://schemas.microsoft.com/office/powerpoint/2010/main" val="1513749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5760" y="2700715"/>
            <a:ext cx="4079631" cy="341632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a:t>
            </a:r>
            <a:r>
              <a:rPr lang="es-ES" b="1" dirty="0">
                <a:latin typeface="Cambria" panose="02040503050406030204" pitchFamily="18" charset="0"/>
                <a:ea typeface="Cambria" panose="02040503050406030204" pitchFamily="18" charset="0"/>
              </a:rPr>
              <a:t>efectividad</a:t>
            </a:r>
            <a:r>
              <a:rPr lang="es-ES" dirty="0">
                <a:latin typeface="Cambria" panose="02040503050406030204" pitchFamily="18" charset="0"/>
                <a:ea typeface="Cambria" panose="02040503050406030204" pitchFamily="18" charset="0"/>
              </a:rPr>
              <a:t> de un ejército así era muy </a:t>
            </a:r>
            <a:r>
              <a:rPr lang="es-ES" b="1" dirty="0">
                <a:latin typeface="Cambria" panose="02040503050406030204" pitchFamily="18" charset="0"/>
                <a:ea typeface="Cambria" panose="02040503050406030204" pitchFamily="18" charset="0"/>
              </a:rPr>
              <a:t>dudosa</a:t>
            </a:r>
            <a:r>
              <a:rPr lang="es-ES" dirty="0">
                <a:latin typeface="Cambria" panose="02040503050406030204" pitchFamily="18" charset="0"/>
                <a:ea typeface="Cambria" panose="02040503050406030204" pitchFamily="18" charset="0"/>
              </a:rPr>
              <a:t> si lo comparamos con la </a:t>
            </a:r>
            <a:r>
              <a:rPr lang="es-ES" b="1" dirty="0">
                <a:latin typeface="Cambria" panose="02040503050406030204" pitchFamily="18" charset="0"/>
                <a:ea typeface="Cambria" panose="02040503050406030204" pitchFamily="18" charset="0"/>
              </a:rPr>
              <a:t>gran disciplina del ejército sublevado</a:t>
            </a:r>
            <a:r>
              <a:rPr lang="es-ES" dirty="0">
                <a:latin typeface="Cambria" panose="02040503050406030204" pitchFamily="18" charset="0"/>
                <a:ea typeface="Cambria" panose="02040503050406030204" pitchFamily="18" charset="0"/>
              </a:rPr>
              <a:t>, que también contó con sus milicias, </a:t>
            </a:r>
            <a:r>
              <a:rPr lang="es-ES" b="1" dirty="0">
                <a:latin typeface="Cambria" panose="02040503050406030204" pitchFamily="18" charset="0"/>
                <a:ea typeface="Cambria" panose="02040503050406030204" pitchFamily="18" charset="0"/>
              </a:rPr>
              <a:t>falangistas</a:t>
            </a:r>
            <a:r>
              <a:rPr lang="es-ES" dirty="0">
                <a:latin typeface="Cambria" panose="02040503050406030204" pitchFamily="18" charset="0"/>
                <a:ea typeface="Cambria" panose="02040503050406030204" pitchFamily="18" charset="0"/>
              </a:rPr>
              <a:t> y </a:t>
            </a:r>
            <a:r>
              <a:rPr lang="es-ES" b="1" dirty="0">
                <a:latin typeface="Cambria" panose="02040503050406030204" pitchFamily="18" charset="0"/>
                <a:ea typeface="Cambria" panose="02040503050406030204" pitchFamily="18" charset="0"/>
              </a:rPr>
              <a:t>carlistas</a:t>
            </a:r>
            <a:r>
              <a:rPr lang="es-ES" dirty="0">
                <a:latin typeface="Cambria" panose="02040503050406030204" pitchFamily="18" charset="0"/>
                <a:ea typeface="Cambria" panose="02040503050406030204" pitchFamily="18" charset="0"/>
              </a:rPr>
              <a:t> (los requetés), ambos militarizados por Franco, quedando </a:t>
            </a:r>
            <a:r>
              <a:rPr lang="es-ES" b="1" dirty="0">
                <a:latin typeface="Cambria" panose="02040503050406030204" pitchFamily="18" charset="0"/>
                <a:ea typeface="Cambria" panose="02040503050406030204" pitchFamily="18" charset="0"/>
              </a:rPr>
              <a:t>sometidas a la disciplina del ejército.</a:t>
            </a:r>
          </a:p>
        </p:txBody>
      </p:sp>
      <p:pic>
        <p:nvPicPr>
          <p:cNvPr id="3" name="Imagen 2"/>
          <p:cNvPicPr>
            <a:picLocks noChangeAspect="1"/>
          </p:cNvPicPr>
          <p:nvPr/>
        </p:nvPicPr>
        <p:blipFill>
          <a:blip r:embed="rId2"/>
          <a:stretch>
            <a:fillRect/>
          </a:stretch>
        </p:blipFill>
        <p:spPr>
          <a:xfrm>
            <a:off x="9235256" y="0"/>
            <a:ext cx="2847850" cy="4100732"/>
          </a:xfrm>
          <a:prstGeom prst="rect">
            <a:avLst/>
          </a:prstGeom>
        </p:spPr>
      </p:pic>
      <p:sp>
        <p:nvSpPr>
          <p:cNvPr id="4" name="Rectángulo 3"/>
          <p:cNvSpPr/>
          <p:nvPr/>
        </p:nvSpPr>
        <p:spPr>
          <a:xfrm>
            <a:off x="365760" y="541101"/>
            <a:ext cx="8357343" cy="1754326"/>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La República</a:t>
            </a:r>
            <a:r>
              <a:rPr lang="es-ES" dirty="0">
                <a:latin typeface="Cambria" panose="02040503050406030204" pitchFamily="18" charset="0"/>
                <a:ea typeface="Cambria" panose="02040503050406030204" pitchFamily="18" charset="0"/>
              </a:rPr>
              <a:t>, por tanto, tuvo que improvisar un nuevo Ejército para incluir en él a las </a:t>
            </a:r>
            <a:r>
              <a:rPr lang="es-ES" b="1" dirty="0">
                <a:latin typeface="Cambria" panose="02040503050406030204" pitchFamily="18" charset="0"/>
                <a:ea typeface="Cambria" panose="02040503050406030204" pitchFamily="18" charset="0"/>
              </a:rPr>
              <a:t>milicias populares </a:t>
            </a:r>
            <a:r>
              <a:rPr lang="es-ES" dirty="0">
                <a:latin typeface="Cambria" panose="02040503050406030204" pitchFamily="18" charset="0"/>
                <a:ea typeface="Cambria" panose="02040503050406030204" pitchFamily="18" charset="0"/>
              </a:rPr>
              <a:t> (voluntarios de sindicatos y partidos políticos). Ello dio lugar a la aparición de </a:t>
            </a:r>
            <a:r>
              <a:rPr lang="es-ES" b="1" dirty="0">
                <a:latin typeface="Cambria" panose="02040503050406030204" pitchFamily="18" charset="0"/>
                <a:ea typeface="Cambria" panose="02040503050406030204" pitchFamily="18" charset="0"/>
              </a:rPr>
              <a:t>las Brigadas Mixtas </a:t>
            </a:r>
            <a:r>
              <a:rPr lang="es-ES" dirty="0">
                <a:latin typeface="Cambria" panose="02040503050406030204" pitchFamily="18" charset="0"/>
                <a:ea typeface="Cambria" panose="02040503050406030204" pitchFamily="18" charset="0"/>
              </a:rPr>
              <a:t>(milicianos y tropas del ejército regular).</a:t>
            </a:r>
          </a:p>
        </p:txBody>
      </p:sp>
      <p:pic>
        <p:nvPicPr>
          <p:cNvPr id="5" name="Imagen 4"/>
          <p:cNvPicPr>
            <a:picLocks noChangeAspect="1"/>
          </p:cNvPicPr>
          <p:nvPr/>
        </p:nvPicPr>
        <p:blipFill>
          <a:blip r:embed="rId3"/>
          <a:stretch>
            <a:fillRect/>
          </a:stretch>
        </p:blipFill>
        <p:spPr>
          <a:xfrm>
            <a:off x="4577250" y="2872594"/>
            <a:ext cx="4526147" cy="3021203"/>
          </a:xfrm>
          <a:prstGeom prst="rect">
            <a:avLst/>
          </a:prstGeom>
        </p:spPr>
      </p:pic>
      <p:sp>
        <p:nvSpPr>
          <p:cNvPr id="6" name="Rectángulo 5"/>
          <p:cNvSpPr/>
          <p:nvPr/>
        </p:nvSpPr>
        <p:spPr>
          <a:xfrm>
            <a:off x="5836828" y="5781255"/>
            <a:ext cx="2006990" cy="461665"/>
          </a:xfrm>
          <a:prstGeom prst="rect">
            <a:avLst/>
          </a:prstGeom>
        </p:spPr>
        <p:txBody>
          <a:bodyPr wrap="square">
            <a:spAutoFit/>
          </a:bodyPr>
          <a:lstStyle/>
          <a:p>
            <a:endParaRPr lang="es-ES" sz="1200" b="1" dirty="0">
              <a:latin typeface="Cambria" panose="02040503050406030204" pitchFamily="18" charset="0"/>
              <a:ea typeface="Cambria" panose="02040503050406030204" pitchFamily="18" charset="0"/>
            </a:endParaRPr>
          </a:p>
          <a:p>
            <a:r>
              <a:rPr lang="es-ES" sz="1200" b="1" dirty="0">
                <a:latin typeface="Cambria" panose="02040503050406030204" pitchFamily="18" charset="0"/>
                <a:ea typeface="Cambria" panose="02040503050406030204" pitchFamily="18" charset="0"/>
              </a:rPr>
              <a:t>Centuria falangista.</a:t>
            </a:r>
          </a:p>
        </p:txBody>
      </p:sp>
    </p:spTree>
    <p:extLst>
      <p:ext uri="{BB962C8B-B14F-4D97-AF65-F5344CB8AC3E}">
        <p14:creationId xmlns:p14="http://schemas.microsoft.com/office/powerpoint/2010/main" val="211613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8685" y="285733"/>
            <a:ext cx="5948167"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3. La internacionalización y prolongación del conflicto.</a:t>
            </a:r>
          </a:p>
        </p:txBody>
      </p:sp>
      <p:sp>
        <p:nvSpPr>
          <p:cNvPr id="3" name="Rectángulo 2"/>
          <p:cNvSpPr/>
          <p:nvPr/>
        </p:nvSpPr>
        <p:spPr>
          <a:xfrm>
            <a:off x="558685" y="710877"/>
            <a:ext cx="4945393"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 No Intervención y el Comité de Londres.</a:t>
            </a:r>
          </a:p>
        </p:txBody>
      </p:sp>
      <p:sp>
        <p:nvSpPr>
          <p:cNvPr id="4" name="Rectángulo 3"/>
          <p:cNvSpPr/>
          <p:nvPr/>
        </p:nvSpPr>
        <p:spPr>
          <a:xfrm>
            <a:off x="558685" y="1778286"/>
            <a:ext cx="4449412" cy="383181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Sin la masiva ayuda extranjera, la guerra de España no hubiese durado más de medio año. </a:t>
            </a:r>
            <a:r>
              <a:rPr lang="es-ES" b="1" dirty="0">
                <a:latin typeface="Cambria" panose="02040503050406030204" pitchFamily="18" charset="0"/>
                <a:ea typeface="Cambria" panose="02040503050406030204" pitchFamily="18" charset="0"/>
              </a:rPr>
              <a:t>Francia y Gran Bretaña no quisieron comprometerse a favor de la República.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Así surgió la </a:t>
            </a:r>
            <a:r>
              <a:rPr lang="es-ES" b="1" dirty="0">
                <a:latin typeface="Cambria" panose="02040503050406030204" pitchFamily="18" charset="0"/>
                <a:ea typeface="Cambria" panose="02040503050406030204" pitchFamily="18" charset="0"/>
              </a:rPr>
              <a:t>política de “No Intervención” </a:t>
            </a:r>
            <a:r>
              <a:rPr lang="es-ES" dirty="0">
                <a:latin typeface="Cambria" panose="02040503050406030204" pitchFamily="18" charset="0"/>
                <a:ea typeface="Cambria" panose="02040503050406030204" pitchFamily="18" charset="0"/>
              </a:rPr>
              <a:t>por la que </a:t>
            </a:r>
            <a:r>
              <a:rPr lang="es-ES" b="1" dirty="0">
                <a:latin typeface="Cambria" panose="02040503050406030204" pitchFamily="18" charset="0"/>
                <a:ea typeface="Cambria" panose="02040503050406030204" pitchFamily="18" charset="0"/>
              </a:rPr>
              <a:t>se decidía no ayudar a ninguno de los dos bandos. </a:t>
            </a:r>
            <a:r>
              <a:rPr lang="es-ES" dirty="0">
                <a:latin typeface="Cambria" panose="02040503050406030204" pitchFamily="18" charset="0"/>
                <a:ea typeface="Cambria" panose="02040503050406030204" pitchFamily="18" charset="0"/>
              </a:rPr>
              <a:t>Para asegurar esta  política se creó el </a:t>
            </a:r>
            <a:r>
              <a:rPr lang="es-ES" b="1" dirty="0">
                <a:latin typeface="Cambria" panose="02040503050406030204" pitchFamily="18" charset="0"/>
                <a:ea typeface="Cambria" panose="02040503050406030204" pitchFamily="18" charset="0"/>
              </a:rPr>
              <a:t>Comité de Londres.</a:t>
            </a:r>
          </a:p>
        </p:txBody>
      </p:sp>
      <p:sp>
        <p:nvSpPr>
          <p:cNvPr id="5" name="Rectángulo 4"/>
          <p:cNvSpPr/>
          <p:nvPr/>
        </p:nvSpPr>
        <p:spPr>
          <a:xfrm>
            <a:off x="5504078" y="5540506"/>
            <a:ext cx="6687922" cy="523220"/>
          </a:xfrm>
          <a:prstGeom prst="rect">
            <a:avLst/>
          </a:prstGeom>
        </p:spPr>
        <p:txBody>
          <a:bodyPr wrap="square">
            <a:spAutoFit/>
          </a:bodyPr>
          <a:lstStyle/>
          <a:p>
            <a:pPr algn="just"/>
            <a:r>
              <a:rPr lang="es-ES" sz="1400" dirty="0">
                <a:latin typeface="Cambria" panose="02040503050406030204" pitchFamily="18" charset="0"/>
                <a:ea typeface="Cambria" panose="02040503050406030204" pitchFamily="18" charset="0"/>
              </a:rPr>
              <a:t>Sin embargo, como vemos, todo fue mera teoría y </a:t>
            </a:r>
            <a:r>
              <a:rPr lang="es-ES" sz="1400" b="1" dirty="0">
                <a:latin typeface="Cambria" panose="02040503050406030204" pitchFamily="18" charset="0"/>
                <a:ea typeface="Cambria" panose="02040503050406030204" pitchFamily="18" charset="0"/>
              </a:rPr>
              <a:t>papel mojado</a:t>
            </a:r>
            <a:r>
              <a:rPr lang="es-ES" sz="1400" dirty="0">
                <a:latin typeface="Cambria" panose="02040503050406030204" pitchFamily="18" charset="0"/>
                <a:ea typeface="Cambria" panose="02040503050406030204" pitchFamily="18" charset="0"/>
              </a:rPr>
              <a:t>: </a:t>
            </a:r>
            <a:r>
              <a:rPr lang="es-ES" sz="1400" b="1" dirty="0">
                <a:latin typeface="Cambria" panose="02040503050406030204" pitchFamily="18" charset="0"/>
                <a:ea typeface="Cambria" panose="02040503050406030204" pitchFamily="18" charset="0"/>
              </a:rPr>
              <a:t>Alemania, Italia y la URSS facilitaron material bélico a los contendientes.</a:t>
            </a:r>
          </a:p>
        </p:txBody>
      </p:sp>
      <p:pic>
        <p:nvPicPr>
          <p:cNvPr id="12290" name="Picture 2" descr="Resultado de imagen de ayuda internacional guerra civil espaÃ±ola"/>
          <p:cNvPicPr>
            <a:picLocks noChangeAspect="1" noChangeArrowheads="1"/>
          </p:cNvPicPr>
          <p:nvPr/>
        </p:nvPicPr>
        <p:blipFill rotWithShape="1">
          <a:blip r:embed="rId2">
            <a:extLst>
              <a:ext uri="{28A0092B-C50C-407E-A947-70E740481C1C}">
                <a14:useLocalDpi xmlns:a14="http://schemas.microsoft.com/office/drawing/2010/main" val="0"/>
              </a:ext>
            </a:extLst>
          </a:blip>
          <a:srcRect t="6487" b="5059"/>
          <a:stretch/>
        </p:blipFill>
        <p:spPr bwMode="auto">
          <a:xfrm>
            <a:off x="5417601" y="1009412"/>
            <a:ext cx="6774399" cy="4494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0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8182" y="346389"/>
            <a:ext cx="5227008"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La ayuda extranjera a la España republicana. </a:t>
            </a:r>
          </a:p>
        </p:txBody>
      </p:sp>
      <p:sp>
        <p:nvSpPr>
          <p:cNvPr id="3" name="Rectángulo 2"/>
          <p:cNvSpPr/>
          <p:nvPr/>
        </p:nvSpPr>
        <p:spPr>
          <a:xfrm>
            <a:off x="448181" y="868069"/>
            <a:ext cx="5066353" cy="507831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República recibió inmediata ayuda de </a:t>
            </a:r>
            <a:r>
              <a:rPr lang="es-ES" b="1" dirty="0">
                <a:latin typeface="Cambria" panose="02040503050406030204" pitchFamily="18" charset="0"/>
                <a:ea typeface="Cambria" panose="02040503050406030204" pitchFamily="18" charset="0"/>
              </a:rPr>
              <a:t>material militar de la URSS </a:t>
            </a:r>
            <a:r>
              <a:rPr lang="es-ES" dirty="0">
                <a:latin typeface="Cambria" panose="02040503050406030204" pitchFamily="18" charset="0"/>
                <a:ea typeface="Cambria" panose="02040503050406030204" pitchFamily="18" charset="0"/>
              </a:rPr>
              <a:t>y en menor cantidad de </a:t>
            </a:r>
            <a:r>
              <a:rPr lang="es-ES" b="1" dirty="0">
                <a:latin typeface="Cambria" panose="02040503050406030204" pitchFamily="18" charset="0"/>
                <a:ea typeface="Cambria" panose="02040503050406030204" pitchFamily="18" charset="0"/>
              </a:rPr>
              <a:t>Francia y México</a:t>
            </a:r>
            <a:r>
              <a:rPr lang="es-ES" dirty="0">
                <a:latin typeface="Cambria" panose="02040503050406030204" pitchFamily="18" charset="0"/>
                <a:ea typeface="Cambria" panose="02040503050406030204" pitchFamily="18" charset="0"/>
              </a:rPr>
              <a:t>. Por este apoyo soviético, la España republicana quedaba </a:t>
            </a:r>
            <a:r>
              <a:rPr lang="es-ES" b="1" dirty="0">
                <a:latin typeface="Cambria" panose="02040503050406030204" pitchFamily="18" charset="0"/>
                <a:ea typeface="Cambria" panose="02040503050406030204" pitchFamily="18" charset="0"/>
              </a:rPr>
              <a:t>vinculada al comunismo </a:t>
            </a:r>
            <a:r>
              <a:rPr lang="es-ES" dirty="0">
                <a:latin typeface="Cambria" panose="02040503050406030204" pitchFamily="18" charset="0"/>
                <a:ea typeface="Cambria" panose="02040503050406030204" pitchFamily="18" charset="0"/>
              </a:rPr>
              <a:t>según la opinión pública internacional, y se le empezó a tachar de "República roja y marxista".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La ayuda soviética tuvo que ser pagada con el oro del Banco de España</a:t>
            </a:r>
            <a:r>
              <a:rPr lang="es-ES" dirty="0">
                <a:latin typeface="Cambria" panose="02040503050406030204" pitchFamily="18" charset="0"/>
                <a:ea typeface="Cambria" panose="02040503050406030204" pitchFamily="18" charset="0"/>
              </a:rPr>
              <a:t>, el llamado </a:t>
            </a:r>
            <a:r>
              <a:rPr lang="es-ES" b="1" dirty="0">
                <a:latin typeface="Cambria" panose="02040503050406030204" pitchFamily="18" charset="0"/>
                <a:ea typeface="Cambria" panose="02040503050406030204" pitchFamily="18" charset="0"/>
              </a:rPr>
              <a:t>“oro de Moscú” </a:t>
            </a:r>
            <a:r>
              <a:rPr lang="es-ES" dirty="0">
                <a:latin typeface="Cambria" panose="02040503050406030204" pitchFamily="18" charset="0"/>
                <a:ea typeface="Cambria" panose="02040503050406030204" pitchFamily="18" charset="0"/>
              </a:rPr>
              <a:t>(510 toneladas con un valor de 530 millones de dólares).</a:t>
            </a:r>
          </a:p>
        </p:txBody>
      </p:sp>
      <p:pic>
        <p:nvPicPr>
          <p:cNvPr id="4" name="Imagen 3"/>
          <p:cNvPicPr>
            <a:picLocks noChangeAspect="1"/>
          </p:cNvPicPr>
          <p:nvPr/>
        </p:nvPicPr>
        <p:blipFill>
          <a:blip r:embed="rId2"/>
          <a:stretch>
            <a:fillRect/>
          </a:stretch>
        </p:blipFill>
        <p:spPr>
          <a:xfrm>
            <a:off x="6373468" y="3379543"/>
            <a:ext cx="5381625" cy="2771775"/>
          </a:xfrm>
          <a:prstGeom prst="rect">
            <a:avLst/>
          </a:prstGeom>
        </p:spPr>
      </p:pic>
      <p:sp>
        <p:nvSpPr>
          <p:cNvPr id="5" name="Rectángulo 4"/>
          <p:cNvSpPr/>
          <p:nvPr/>
        </p:nvSpPr>
        <p:spPr>
          <a:xfrm>
            <a:off x="6373467" y="6151318"/>
            <a:ext cx="5381625" cy="461665"/>
          </a:xfrm>
          <a:prstGeom prst="rect">
            <a:avLst/>
          </a:prstGeom>
        </p:spPr>
        <p:txBody>
          <a:bodyPr wrap="square">
            <a:spAutoFit/>
          </a:bodyPr>
          <a:lstStyle/>
          <a:p>
            <a:pPr algn="ctr"/>
            <a:r>
              <a:rPr lang="es-ES" sz="1200" b="1" dirty="0">
                <a:latin typeface="Cambria" panose="02040503050406030204" pitchFamily="18" charset="0"/>
                <a:ea typeface="Cambria" panose="02040503050406030204" pitchFamily="18" charset="0"/>
              </a:rPr>
              <a:t>A la vista hay 112 estanterías con un total de 34 </a:t>
            </a:r>
            <a:r>
              <a:rPr lang="es-ES" sz="1200" b="1" dirty="0" err="1">
                <a:latin typeface="Cambria" panose="02040503050406030204" pitchFamily="18" charset="0"/>
                <a:ea typeface="Cambria" panose="02040503050406030204" pitchFamily="18" charset="0"/>
              </a:rPr>
              <a:t>tons</a:t>
            </a:r>
            <a:r>
              <a:rPr lang="es-ES" sz="1200" b="1" dirty="0">
                <a:latin typeface="Cambria" panose="02040503050406030204" pitchFamily="18" charset="0"/>
                <a:ea typeface="Cambria" panose="02040503050406030204" pitchFamily="18" charset="0"/>
              </a:rPr>
              <a:t>. El oro de Moscú necesitaría 1.700 estanterías como esas.</a:t>
            </a:r>
          </a:p>
        </p:txBody>
      </p:sp>
      <p:pic>
        <p:nvPicPr>
          <p:cNvPr id="7" name="Imagen 6"/>
          <p:cNvPicPr>
            <a:picLocks noChangeAspect="1"/>
          </p:cNvPicPr>
          <p:nvPr/>
        </p:nvPicPr>
        <p:blipFill rotWithShape="1">
          <a:blip r:embed="rId3"/>
          <a:srcRect t="7065" b="8927"/>
          <a:stretch/>
        </p:blipFill>
        <p:spPr>
          <a:xfrm>
            <a:off x="6373469" y="156187"/>
            <a:ext cx="5381625" cy="3072829"/>
          </a:xfrm>
          <a:prstGeom prst="rect">
            <a:avLst/>
          </a:prstGeom>
        </p:spPr>
      </p:pic>
    </p:spTree>
    <p:extLst>
      <p:ext uri="{BB962C8B-B14F-4D97-AF65-F5344CB8AC3E}">
        <p14:creationId xmlns:p14="http://schemas.microsoft.com/office/powerpoint/2010/main" val="2691569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8165" y="3249637"/>
            <a:ext cx="6096000"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Vinieron a España para luchar contra la propagación del totalitarismo en el continente europeo y para salvar la democracia republicana en España.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Su base de entrenamiento fue Albacete.</a:t>
            </a:r>
          </a:p>
        </p:txBody>
      </p:sp>
      <p:pic>
        <p:nvPicPr>
          <p:cNvPr id="3" name="Imagen 2"/>
          <p:cNvPicPr>
            <a:picLocks noChangeAspect="1"/>
          </p:cNvPicPr>
          <p:nvPr/>
        </p:nvPicPr>
        <p:blipFill>
          <a:blip r:embed="rId2"/>
          <a:stretch>
            <a:fillRect/>
          </a:stretch>
        </p:blipFill>
        <p:spPr>
          <a:xfrm>
            <a:off x="7133800" y="3249637"/>
            <a:ext cx="4689231" cy="3341077"/>
          </a:xfrm>
          <a:prstGeom prst="rect">
            <a:avLst/>
          </a:prstGeom>
        </p:spPr>
      </p:pic>
      <p:pic>
        <p:nvPicPr>
          <p:cNvPr id="4" name="Imagen 3"/>
          <p:cNvPicPr>
            <a:picLocks noChangeAspect="1"/>
          </p:cNvPicPr>
          <p:nvPr/>
        </p:nvPicPr>
        <p:blipFill>
          <a:blip r:embed="rId3"/>
          <a:stretch>
            <a:fillRect/>
          </a:stretch>
        </p:blipFill>
        <p:spPr>
          <a:xfrm>
            <a:off x="7133800" y="176135"/>
            <a:ext cx="4579048" cy="2865417"/>
          </a:xfrm>
          <a:prstGeom prst="rect">
            <a:avLst/>
          </a:prstGeom>
        </p:spPr>
      </p:pic>
      <p:sp>
        <p:nvSpPr>
          <p:cNvPr id="5" name="Rectángulo 4"/>
          <p:cNvSpPr/>
          <p:nvPr/>
        </p:nvSpPr>
        <p:spPr>
          <a:xfrm>
            <a:off x="508165" y="306741"/>
            <a:ext cx="6096000" cy="2169825"/>
          </a:xfrm>
          <a:prstGeom prst="rect">
            <a:avLst/>
          </a:prstGeom>
        </p:spPr>
        <p:txBody>
          <a:bodyPr>
            <a:spAutoFit/>
          </a:bodyPr>
          <a:lstStyle/>
          <a:p>
            <a:pPr algn="just">
              <a:lnSpc>
                <a:spcPct val="150000"/>
              </a:lnSpc>
            </a:pPr>
            <a:r>
              <a:rPr lang="es-ES" b="1" dirty="0">
                <a:latin typeface="Cambria" panose="02040503050406030204" pitchFamily="18" charset="0"/>
                <a:ea typeface="Cambria" panose="02040503050406030204" pitchFamily="18" charset="0"/>
              </a:rPr>
              <a:t>La ayuda humana</a:t>
            </a:r>
            <a:r>
              <a:rPr lang="es-ES" dirty="0">
                <a:latin typeface="Cambria" panose="02040503050406030204" pitchFamily="18" charset="0"/>
                <a:ea typeface="Cambria" panose="02040503050406030204" pitchFamily="18" charset="0"/>
              </a:rPr>
              <a:t> le llegó a través de las </a:t>
            </a:r>
            <a:r>
              <a:rPr lang="es-ES" b="1" dirty="0">
                <a:latin typeface="Cambria" panose="02040503050406030204" pitchFamily="18" charset="0"/>
                <a:ea typeface="Cambria" panose="02040503050406030204" pitchFamily="18" charset="0"/>
              </a:rPr>
              <a:t>Brigadas Internacionales</a:t>
            </a:r>
            <a:r>
              <a:rPr lang="es-ES" dirty="0">
                <a:latin typeface="Cambria" panose="02040503050406030204" pitchFamily="18" charset="0"/>
                <a:ea typeface="Cambria" panose="02040503050406030204" pitchFamily="18" charset="0"/>
              </a:rPr>
              <a:t>: unos 40.000 voluntarios de 30 países. Estos jóvenes eran de ideología comunista (80%), socialista o anarquista; obreros, periodistas, intelectuales, parados o aventureros. </a:t>
            </a:r>
          </a:p>
        </p:txBody>
      </p:sp>
    </p:spTree>
    <p:extLst>
      <p:ext uri="{BB962C8B-B14F-4D97-AF65-F5344CB8AC3E}">
        <p14:creationId xmlns:p14="http://schemas.microsoft.com/office/powerpoint/2010/main" val="2779105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ltura.castillalamancha.es/sites/cultura.castillalamancha.es/files/2018-10/brigadas%20%289%29.JPG"/>
          <p:cNvPicPr>
            <a:picLocks noChangeAspect="1" noChangeArrowheads="1"/>
          </p:cNvPicPr>
          <p:nvPr/>
        </p:nvPicPr>
        <p:blipFill rotWithShape="1">
          <a:blip r:embed="rId2">
            <a:extLst>
              <a:ext uri="{28A0092B-C50C-407E-A947-70E740481C1C}">
                <a14:useLocalDpi xmlns:a14="http://schemas.microsoft.com/office/drawing/2010/main" val="0"/>
              </a:ext>
            </a:extLst>
          </a:blip>
          <a:srcRect t="21538"/>
          <a:stretch/>
        </p:blipFill>
        <p:spPr bwMode="auto">
          <a:xfrm>
            <a:off x="844061" y="272589"/>
            <a:ext cx="10691445" cy="629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611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9544" y="347565"/>
            <a:ext cx="6096000" cy="1754326"/>
          </a:xfrm>
          <a:prstGeom prst="rect">
            <a:avLst/>
          </a:prstGeom>
        </p:spPr>
        <p:txBody>
          <a:bodyPr>
            <a:spAutoFit/>
          </a:bodyPr>
          <a:lstStyle/>
          <a:p>
            <a:pPr algn="just">
              <a:lnSpc>
                <a:spcPct val="150000"/>
              </a:lnSpc>
            </a:pPr>
            <a:r>
              <a:rPr lang="es-ES" dirty="0">
                <a:latin typeface="Cambria" panose="02040503050406030204" pitchFamily="18" charset="0"/>
                <a:ea typeface="Cambria" panose="02040503050406030204" pitchFamily="18" charset="0"/>
              </a:rPr>
              <a:t>Fueron </a:t>
            </a:r>
            <a:r>
              <a:rPr lang="es-ES" b="1" dirty="0">
                <a:latin typeface="Cambria" panose="02040503050406030204" pitchFamily="18" charset="0"/>
                <a:ea typeface="Cambria" panose="02040503050406030204" pitchFamily="18" charset="0"/>
              </a:rPr>
              <a:t>distribuidos en Brigadas:</a:t>
            </a:r>
          </a:p>
          <a:p>
            <a:pPr algn="just">
              <a:lnSpc>
                <a:spcPct val="150000"/>
              </a:lnSpc>
            </a:pPr>
            <a:r>
              <a:rPr lang="es-ES" dirty="0">
                <a:latin typeface="Cambria" panose="02040503050406030204" pitchFamily="18" charset="0"/>
                <a:ea typeface="Cambria" panose="02040503050406030204" pitchFamily="18" charset="0"/>
              </a:rPr>
              <a:t>-</a:t>
            </a:r>
            <a:r>
              <a:rPr lang="es-ES" dirty="0" err="1">
                <a:latin typeface="Cambria" panose="02040503050406030204" pitchFamily="18" charset="0"/>
                <a:ea typeface="Cambria" panose="02040503050406030204" pitchFamily="18" charset="0"/>
              </a:rPr>
              <a:t>Telemann</a:t>
            </a:r>
            <a:r>
              <a:rPr lang="es-ES" dirty="0">
                <a:latin typeface="Cambria" panose="02040503050406030204" pitchFamily="18" charset="0"/>
                <a:ea typeface="Cambria" panose="02040503050406030204" pitchFamily="18" charset="0"/>
              </a:rPr>
              <a:t> (alemanes)</a:t>
            </a:r>
          </a:p>
          <a:p>
            <a:pPr algn="just">
              <a:lnSpc>
                <a:spcPct val="150000"/>
              </a:lnSpc>
            </a:pPr>
            <a:r>
              <a:rPr lang="es-ES" dirty="0">
                <a:latin typeface="Cambria" panose="02040503050406030204" pitchFamily="18" charset="0"/>
                <a:ea typeface="Cambria" panose="02040503050406030204" pitchFamily="18" charset="0"/>
              </a:rPr>
              <a:t>-Lincoln (norteamericanos) </a:t>
            </a:r>
          </a:p>
          <a:p>
            <a:pPr algn="just">
              <a:lnSpc>
                <a:spcPct val="150000"/>
              </a:lnSpc>
            </a:pPr>
            <a:r>
              <a:rPr lang="es-ES" dirty="0">
                <a:latin typeface="Cambria" panose="02040503050406030204" pitchFamily="18" charset="0"/>
                <a:ea typeface="Cambria" panose="02040503050406030204" pitchFamily="18" charset="0"/>
              </a:rPr>
              <a:t>-Garibaldi (italianos)</a:t>
            </a:r>
          </a:p>
        </p:txBody>
      </p:sp>
      <p:sp>
        <p:nvSpPr>
          <p:cNvPr id="3" name="Rectángulo 2"/>
          <p:cNvSpPr/>
          <p:nvPr/>
        </p:nvSpPr>
        <p:spPr>
          <a:xfrm>
            <a:off x="459544" y="3273586"/>
            <a:ext cx="4984653" cy="3000821"/>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Su intervención ayudó a detener al ejército franquista en las puertas de Madrid en el otoño de 1936.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Fueron </a:t>
            </a:r>
            <a:r>
              <a:rPr lang="es-ES" b="1" dirty="0">
                <a:latin typeface="Cambria" panose="02040503050406030204" pitchFamily="18" charset="0"/>
                <a:ea typeface="Cambria" panose="02040503050406030204" pitchFamily="18" charset="0"/>
              </a:rPr>
              <a:t>retirados de España a finales de 1938 </a:t>
            </a:r>
            <a:r>
              <a:rPr lang="es-ES" dirty="0">
                <a:latin typeface="Cambria" panose="02040503050406030204" pitchFamily="18" charset="0"/>
                <a:ea typeface="Cambria" panose="02040503050406030204" pitchFamily="18" charset="0"/>
              </a:rPr>
              <a:t>y unos 18.000 de ellos quedaron enterrados aquí.</a:t>
            </a:r>
            <a:endParaRPr lang="es-ES" dirty="0"/>
          </a:p>
        </p:txBody>
      </p:sp>
      <p:pic>
        <p:nvPicPr>
          <p:cNvPr id="4" name="Imagen 3"/>
          <p:cNvPicPr>
            <a:picLocks noChangeAspect="1"/>
          </p:cNvPicPr>
          <p:nvPr/>
        </p:nvPicPr>
        <p:blipFill>
          <a:blip r:embed="rId2"/>
          <a:stretch>
            <a:fillRect/>
          </a:stretch>
        </p:blipFill>
        <p:spPr>
          <a:xfrm>
            <a:off x="4459456" y="48008"/>
            <a:ext cx="3689545" cy="2435100"/>
          </a:xfrm>
          <a:prstGeom prst="rect">
            <a:avLst/>
          </a:prstGeom>
        </p:spPr>
      </p:pic>
      <p:pic>
        <p:nvPicPr>
          <p:cNvPr id="5" name="Imagen 4"/>
          <p:cNvPicPr>
            <a:picLocks noChangeAspect="1"/>
          </p:cNvPicPr>
          <p:nvPr/>
        </p:nvPicPr>
        <p:blipFill>
          <a:blip r:embed="rId3"/>
          <a:stretch>
            <a:fillRect/>
          </a:stretch>
        </p:blipFill>
        <p:spPr>
          <a:xfrm>
            <a:off x="5817509" y="2632862"/>
            <a:ext cx="4662984" cy="3641545"/>
          </a:xfrm>
          <a:prstGeom prst="rect">
            <a:avLst/>
          </a:prstGeom>
        </p:spPr>
      </p:pic>
      <p:sp>
        <p:nvSpPr>
          <p:cNvPr id="6" name="Rectángulo 5"/>
          <p:cNvSpPr/>
          <p:nvPr/>
        </p:nvSpPr>
        <p:spPr>
          <a:xfrm>
            <a:off x="7141513" y="6363116"/>
            <a:ext cx="2014975" cy="276999"/>
          </a:xfrm>
          <a:prstGeom prst="rect">
            <a:avLst/>
          </a:prstGeom>
        </p:spPr>
        <p:txBody>
          <a:bodyPr wrap="none">
            <a:spAutoFit/>
          </a:bodyPr>
          <a:lstStyle/>
          <a:p>
            <a:r>
              <a:rPr lang="es-ES" sz="1200" b="1" dirty="0">
                <a:latin typeface="Cambria" panose="02040503050406030204" pitchFamily="18" charset="0"/>
                <a:ea typeface="Cambria" panose="02040503050406030204" pitchFamily="18" charset="0"/>
              </a:rPr>
              <a:t>La marcha de las Brigadas</a:t>
            </a:r>
          </a:p>
        </p:txBody>
      </p:sp>
      <p:pic>
        <p:nvPicPr>
          <p:cNvPr id="7" name="Imagen 6"/>
          <p:cNvPicPr>
            <a:picLocks noChangeAspect="1"/>
          </p:cNvPicPr>
          <p:nvPr/>
        </p:nvPicPr>
        <p:blipFill>
          <a:blip r:embed="rId4"/>
          <a:stretch>
            <a:fillRect/>
          </a:stretch>
        </p:blipFill>
        <p:spPr>
          <a:xfrm>
            <a:off x="8422013" y="46499"/>
            <a:ext cx="3318877" cy="2436609"/>
          </a:xfrm>
          <a:prstGeom prst="rect">
            <a:avLst/>
          </a:prstGeom>
        </p:spPr>
      </p:pic>
    </p:spTree>
    <p:extLst>
      <p:ext uri="{BB962C8B-B14F-4D97-AF65-F5344CB8AC3E}">
        <p14:creationId xmlns:p14="http://schemas.microsoft.com/office/powerpoint/2010/main" val="399603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28357" y="404371"/>
            <a:ext cx="11216640" cy="1138773"/>
          </a:xfrm>
          <a:prstGeom prst="rect">
            <a:avLst/>
          </a:prstGeom>
        </p:spPr>
        <p:txBody>
          <a:bodyPr wrap="square">
            <a:spAutoFit/>
          </a:bodyPr>
          <a:lstStyle/>
          <a:p>
            <a:pPr marR="145415" lvl="0">
              <a:spcBef>
                <a:spcPts val="625"/>
              </a:spcBef>
              <a:spcAft>
                <a:spcPts val="0"/>
              </a:spcAft>
              <a:buSzPts val="1200"/>
              <a:tabLst>
                <a:tab pos="312420" algn="l"/>
              </a:tabLst>
            </a:pPr>
            <a:r>
              <a:rPr lang="es-ES" b="1" dirty="0">
                <a:latin typeface="Cambria" panose="02040503050406030204" pitchFamily="18" charset="0"/>
                <a:ea typeface="Cambria" panose="02040503050406030204" pitchFamily="18" charset="0"/>
              </a:rPr>
              <a:t>1. LA SUBLEVACIÓN MILITAR. DESARROLLO DE </a:t>
            </a:r>
            <a:r>
              <a:rPr lang="es-ES" b="1" spc="-15" dirty="0">
                <a:latin typeface="Cambria" panose="02040503050406030204" pitchFamily="18" charset="0"/>
                <a:ea typeface="Cambria" panose="02040503050406030204" pitchFamily="18" charset="0"/>
              </a:rPr>
              <a:t>LA </a:t>
            </a:r>
            <a:r>
              <a:rPr lang="es-ES" b="1" dirty="0">
                <a:latin typeface="Cambria" panose="02040503050406030204" pitchFamily="18" charset="0"/>
                <a:ea typeface="Cambria" panose="02040503050406030204" pitchFamily="18" charset="0"/>
              </a:rPr>
              <a:t>GUERRA CIVIL, PRIMERAS ACCIONES E INTERNACIONALIZACIÓN DEL</a:t>
            </a:r>
            <a:r>
              <a:rPr lang="es-ES" b="1" spc="-35"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CONFLICTO.</a:t>
            </a:r>
          </a:p>
          <a:p>
            <a:pPr lvl="0">
              <a:lnSpc>
                <a:spcPct val="150000"/>
              </a:lnSpc>
              <a:spcBef>
                <a:spcPts val="615"/>
              </a:spcBef>
              <a:spcAft>
                <a:spcPts val="0"/>
              </a:spcAft>
              <a:buSzPts val="1200"/>
              <a:tabLst>
                <a:tab pos="303530" algn="l"/>
              </a:tabLst>
            </a:pPr>
            <a:r>
              <a:rPr lang="es-ES" b="1" dirty="0">
                <a:latin typeface="Cambria" panose="02040503050406030204" pitchFamily="18" charset="0"/>
                <a:ea typeface="Cambria" panose="02040503050406030204" pitchFamily="18" charset="0"/>
              </a:rPr>
              <a:t>2. LA GUERRA CIVIL: EVOLUCIÓN EN LAS DOS ZONAS Y SUS</a:t>
            </a:r>
            <a:r>
              <a:rPr lang="es-ES" b="1" spc="-60"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CONSECUENCIAS.</a:t>
            </a:r>
            <a:endParaRPr lang="es-ES" b="1" dirty="0">
              <a:effectLst/>
              <a:latin typeface="Cambria" panose="02040503050406030204" pitchFamily="18" charset="0"/>
              <a:ea typeface="Cambria" panose="02040503050406030204" pitchFamily="18" charset="0"/>
            </a:endParaRPr>
          </a:p>
        </p:txBody>
      </p:sp>
      <p:pic>
        <p:nvPicPr>
          <p:cNvPr id="5" name="Imagen 4"/>
          <p:cNvPicPr>
            <a:picLocks noChangeAspect="1"/>
          </p:cNvPicPr>
          <p:nvPr/>
        </p:nvPicPr>
        <p:blipFill>
          <a:blip r:embed="rId2"/>
          <a:stretch>
            <a:fillRect/>
          </a:stretch>
        </p:blipFill>
        <p:spPr>
          <a:xfrm>
            <a:off x="6487554" y="2116600"/>
            <a:ext cx="5202699" cy="3109302"/>
          </a:xfrm>
          <a:prstGeom prst="rect">
            <a:avLst/>
          </a:prstGeom>
        </p:spPr>
      </p:pic>
      <p:pic>
        <p:nvPicPr>
          <p:cNvPr id="6" name="Imagen 5"/>
          <p:cNvPicPr>
            <a:picLocks noChangeAspect="1"/>
          </p:cNvPicPr>
          <p:nvPr/>
        </p:nvPicPr>
        <p:blipFill>
          <a:blip r:embed="rId3"/>
          <a:stretch>
            <a:fillRect/>
          </a:stretch>
        </p:blipFill>
        <p:spPr>
          <a:xfrm>
            <a:off x="628357" y="2116600"/>
            <a:ext cx="5209735" cy="3109302"/>
          </a:xfrm>
          <a:prstGeom prst="rect">
            <a:avLst/>
          </a:prstGeom>
        </p:spPr>
      </p:pic>
    </p:spTree>
    <p:extLst>
      <p:ext uri="{BB962C8B-B14F-4D97-AF65-F5344CB8AC3E}">
        <p14:creationId xmlns:p14="http://schemas.microsoft.com/office/powerpoint/2010/main" val="1182471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9881" y="232809"/>
            <a:ext cx="11196142" cy="646331"/>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c) La ayuda extranjera a la España rebelde. </a:t>
            </a:r>
            <a:r>
              <a:rPr lang="es-ES" dirty="0">
                <a:latin typeface="Cambria" panose="02040503050406030204" pitchFamily="18" charset="0"/>
                <a:ea typeface="Cambria" panose="02040503050406030204" pitchFamily="18" charset="0"/>
              </a:rPr>
              <a:t>Recibió ayuda de Italia y Alemania (pagadera en materias primas).</a:t>
            </a:r>
          </a:p>
          <a:p>
            <a:endParaRPr lang="es-ES" b="1" dirty="0">
              <a:latin typeface="Cambria" panose="02040503050406030204" pitchFamily="18" charset="0"/>
              <a:ea typeface="Cambria" panose="02040503050406030204" pitchFamily="18" charset="0"/>
            </a:endParaRPr>
          </a:p>
        </p:txBody>
      </p:sp>
      <p:sp>
        <p:nvSpPr>
          <p:cNvPr id="3" name="Rectángulo 2"/>
          <p:cNvSpPr/>
          <p:nvPr/>
        </p:nvSpPr>
        <p:spPr>
          <a:xfrm>
            <a:off x="7155248" y="709970"/>
            <a:ext cx="3019549" cy="923330"/>
          </a:xfrm>
          <a:prstGeom prst="rect">
            <a:avLst/>
          </a:prstGeom>
        </p:spPr>
        <p:txBody>
          <a:bodyPr wrap="square">
            <a:spAutoFit/>
          </a:bodyPr>
          <a:lstStyle/>
          <a:p>
            <a:pPr algn="just"/>
            <a:r>
              <a:rPr lang="es-ES" b="1" dirty="0">
                <a:latin typeface="Cambria" panose="02040503050406030204" pitchFamily="18" charset="0"/>
                <a:ea typeface="Cambria" panose="02040503050406030204" pitchFamily="18" charset="0"/>
              </a:rPr>
              <a:t>-Italia</a:t>
            </a:r>
            <a:r>
              <a:rPr lang="es-ES" dirty="0">
                <a:latin typeface="Cambria" panose="02040503050406030204" pitchFamily="18" charset="0"/>
                <a:ea typeface="Cambria" panose="02040503050406030204" pitchFamily="18" charset="0"/>
              </a:rPr>
              <a:t> a 40.000 soldados del </a:t>
            </a:r>
            <a:r>
              <a:rPr lang="es-ES" dirty="0" err="1">
                <a:latin typeface="Cambria" panose="02040503050406030204" pitchFamily="18" charset="0"/>
                <a:ea typeface="Cambria" panose="02040503050406030204" pitchFamily="18" charset="0"/>
              </a:rPr>
              <a:t>Corpo</a:t>
            </a:r>
            <a:r>
              <a:rPr lang="es-ES" dirty="0">
                <a:latin typeface="Cambria" panose="02040503050406030204" pitchFamily="18" charset="0"/>
                <a:ea typeface="Cambria" panose="02040503050406030204" pitchFamily="18" charset="0"/>
              </a:rPr>
              <a:t> di </a:t>
            </a:r>
            <a:r>
              <a:rPr lang="es-ES" dirty="0" err="1">
                <a:latin typeface="Cambria" panose="02040503050406030204" pitchFamily="18" charset="0"/>
                <a:ea typeface="Cambria" panose="02040503050406030204" pitchFamily="18" charset="0"/>
              </a:rPr>
              <a:t>Truppe</a:t>
            </a:r>
            <a:r>
              <a:rPr lang="es-ES" dirty="0">
                <a:latin typeface="Cambria" panose="02040503050406030204" pitchFamily="18" charset="0"/>
                <a:ea typeface="Cambria" panose="02040503050406030204" pitchFamily="18" charset="0"/>
              </a:rPr>
              <a:t> </a:t>
            </a:r>
            <a:r>
              <a:rPr lang="es-ES" dirty="0" err="1">
                <a:latin typeface="Cambria" panose="02040503050406030204" pitchFamily="18" charset="0"/>
                <a:ea typeface="Cambria" panose="02040503050406030204" pitchFamily="18" charset="0"/>
              </a:rPr>
              <a:t>Volontarie</a:t>
            </a:r>
            <a:r>
              <a:rPr lang="es-ES" dirty="0">
                <a:latin typeface="Cambria" panose="02040503050406030204" pitchFamily="18" charset="0"/>
                <a:ea typeface="Cambria" panose="02040503050406030204" pitchFamily="18" charset="0"/>
              </a:rPr>
              <a:t> (CTV).</a:t>
            </a:r>
          </a:p>
        </p:txBody>
      </p:sp>
      <p:pic>
        <p:nvPicPr>
          <p:cNvPr id="4" name="Imagen 3"/>
          <p:cNvPicPr>
            <a:picLocks noChangeAspect="1"/>
          </p:cNvPicPr>
          <p:nvPr/>
        </p:nvPicPr>
        <p:blipFill>
          <a:blip r:embed="rId2"/>
          <a:stretch>
            <a:fillRect/>
          </a:stretch>
        </p:blipFill>
        <p:spPr>
          <a:xfrm>
            <a:off x="1950780" y="1570396"/>
            <a:ext cx="3102800" cy="2204969"/>
          </a:xfrm>
          <a:prstGeom prst="rect">
            <a:avLst/>
          </a:prstGeom>
        </p:spPr>
      </p:pic>
      <p:pic>
        <p:nvPicPr>
          <p:cNvPr id="7" name="Imagen 6"/>
          <p:cNvPicPr>
            <a:picLocks noChangeAspect="1"/>
          </p:cNvPicPr>
          <p:nvPr/>
        </p:nvPicPr>
        <p:blipFill>
          <a:blip r:embed="rId3"/>
          <a:stretch>
            <a:fillRect/>
          </a:stretch>
        </p:blipFill>
        <p:spPr>
          <a:xfrm>
            <a:off x="1950780" y="4567995"/>
            <a:ext cx="3132412" cy="2075222"/>
          </a:xfrm>
          <a:prstGeom prst="rect">
            <a:avLst/>
          </a:prstGeom>
        </p:spPr>
      </p:pic>
      <p:pic>
        <p:nvPicPr>
          <p:cNvPr id="9" name="Imagen 8"/>
          <p:cNvPicPr>
            <a:picLocks noChangeAspect="1"/>
          </p:cNvPicPr>
          <p:nvPr/>
        </p:nvPicPr>
        <p:blipFill>
          <a:blip r:embed="rId4"/>
          <a:stretch>
            <a:fillRect/>
          </a:stretch>
        </p:blipFill>
        <p:spPr>
          <a:xfrm>
            <a:off x="7155249" y="4505868"/>
            <a:ext cx="3130772" cy="2109506"/>
          </a:xfrm>
          <a:prstGeom prst="rect">
            <a:avLst/>
          </a:prstGeom>
        </p:spPr>
      </p:pic>
      <p:sp>
        <p:nvSpPr>
          <p:cNvPr id="10" name="Rectángulo 9"/>
          <p:cNvSpPr/>
          <p:nvPr/>
        </p:nvSpPr>
        <p:spPr>
          <a:xfrm>
            <a:off x="1950780" y="709970"/>
            <a:ext cx="3132412" cy="923330"/>
          </a:xfrm>
          <a:prstGeom prst="rect">
            <a:avLst/>
          </a:prstGeom>
        </p:spPr>
        <p:txBody>
          <a:bodyPr wrap="square">
            <a:spAutoFit/>
          </a:bodyPr>
          <a:lstStyle/>
          <a:p>
            <a:pPr algn="just"/>
            <a:r>
              <a:rPr lang="es-ES" b="1" dirty="0">
                <a:latin typeface="Cambria" panose="02040503050406030204" pitchFamily="18" charset="0"/>
                <a:ea typeface="Cambria" panose="02040503050406030204" pitchFamily="18" charset="0"/>
              </a:rPr>
              <a:t>-Alemania</a:t>
            </a:r>
            <a:r>
              <a:rPr lang="es-ES" dirty="0">
                <a:latin typeface="Cambria" panose="02040503050406030204" pitchFamily="18" charset="0"/>
                <a:ea typeface="Cambria" panose="02040503050406030204" pitchFamily="18" charset="0"/>
              </a:rPr>
              <a:t> envió la Legión Cóndor, asesores militares y tanquistas. </a:t>
            </a:r>
          </a:p>
        </p:txBody>
      </p:sp>
      <p:sp>
        <p:nvSpPr>
          <p:cNvPr id="11" name="Rectángulo 10"/>
          <p:cNvSpPr/>
          <p:nvPr/>
        </p:nvSpPr>
        <p:spPr>
          <a:xfrm>
            <a:off x="7191558" y="3859536"/>
            <a:ext cx="3058154" cy="646331"/>
          </a:xfrm>
          <a:prstGeom prst="rect">
            <a:avLst/>
          </a:prstGeom>
        </p:spPr>
        <p:txBody>
          <a:bodyPr wrap="square">
            <a:spAutoFit/>
          </a:bodyPr>
          <a:lstStyle/>
          <a:p>
            <a:pPr algn="just"/>
            <a:r>
              <a:rPr lang="es-ES" b="1" dirty="0">
                <a:latin typeface="Cambria" panose="02040503050406030204" pitchFamily="18" charset="0"/>
                <a:ea typeface="Cambria" panose="02040503050406030204" pitchFamily="18" charset="0"/>
              </a:rPr>
              <a:t>-Portugal, </a:t>
            </a:r>
            <a:r>
              <a:rPr lang="es-ES" dirty="0">
                <a:latin typeface="Cambria" panose="02040503050406030204" pitchFamily="18" charset="0"/>
                <a:ea typeface="Cambria" panose="02040503050406030204" pitchFamily="18" charset="0"/>
              </a:rPr>
              <a:t>unos millares de combatientes (los </a:t>
            </a:r>
            <a:r>
              <a:rPr lang="es-ES" dirty="0" err="1">
                <a:latin typeface="Cambria" panose="02040503050406030204" pitchFamily="18" charset="0"/>
                <a:ea typeface="Cambria" panose="02040503050406030204" pitchFamily="18" charset="0"/>
              </a:rPr>
              <a:t>Viriatos</a:t>
            </a:r>
            <a:r>
              <a:rPr lang="es-ES" dirty="0">
                <a:latin typeface="Cambria" panose="02040503050406030204" pitchFamily="18" charset="0"/>
                <a:ea typeface="Cambria" panose="02040503050406030204" pitchFamily="18" charset="0"/>
              </a:rPr>
              <a:t>)</a:t>
            </a:r>
          </a:p>
        </p:txBody>
      </p:sp>
      <p:sp>
        <p:nvSpPr>
          <p:cNvPr id="12" name="Rectángulo 11"/>
          <p:cNvSpPr/>
          <p:nvPr/>
        </p:nvSpPr>
        <p:spPr>
          <a:xfrm>
            <a:off x="1950780" y="3901740"/>
            <a:ext cx="3136774" cy="646331"/>
          </a:xfrm>
          <a:prstGeom prst="rect">
            <a:avLst/>
          </a:prstGeom>
        </p:spPr>
        <p:txBody>
          <a:bodyPr wrap="square">
            <a:spAutoFit/>
          </a:bodyPr>
          <a:lstStyle/>
          <a:p>
            <a:pPr algn="just"/>
            <a:r>
              <a:rPr lang="es-ES" b="1" dirty="0">
                <a:latin typeface="Cambria" panose="02040503050406030204" pitchFamily="18" charset="0"/>
                <a:ea typeface="Cambria" panose="02040503050406030204" pitchFamily="18" charset="0"/>
              </a:rPr>
              <a:t>-Irlanda</a:t>
            </a:r>
            <a:r>
              <a:rPr lang="es-ES" dirty="0">
                <a:latin typeface="Cambria" panose="02040503050406030204" pitchFamily="18" charset="0"/>
                <a:ea typeface="Cambria" panose="02040503050406030204" pitchFamily="18" charset="0"/>
              </a:rPr>
              <a:t> con la llamada Legión de San Patricio. </a:t>
            </a:r>
          </a:p>
        </p:txBody>
      </p:sp>
      <p:pic>
        <p:nvPicPr>
          <p:cNvPr id="13" name="Imagen 12"/>
          <p:cNvPicPr>
            <a:picLocks noChangeAspect="1"/>
          </p:cNvPicPr>
          <p:nvPr/>
        </p:nvPicPr>
        <p:blipFill>
          <a:blip r:embed="rId5"/>
          <a:stretch>
            <a:fillRect/>
          </a:stretch>
        </p:blipFill>
        <p:spPr>
          <a:xfrm>
            <a:off x="7155248" y="1612775"/>
            <a:ext cx="3019549" cy="2109767"/>
          </a:xfrm>
          <a:prstGeom prst="rect">
            <a:avLst/>
          </a:prstGeom>
        </p:spPr>
      </p:pic>
    </p:spTree>
    <p:extLst>
      <p:ext uri="{BB962C8B-B14F-4D97-AF65-F5344CB8AC3E}">
        <p14:creationId xmlns:p14="http://schemas.microsoft.com/office/powerpoint/2010/main" val="198414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88922" y="197580"/>
            <a:ext cx="3120919"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II. EL DESARROLLO BÉLICO. </a:t>
            </a:r>
          </a:p>
        </p:txBody>
      </p:sp>
      <p:sp>
        <p:nvSpPr>
          <p:cNvPr id="3" name="Rectángulo 2"/>
          <p:cNvSpPr/>
          <p:nvPr/>
        </p:nvSpPr>
        <p:spPr>
          <a:xfrm>
            <a:off x="698696" y="566912"/>
            <a:ext cx="8459372"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1. De los inicios a la primavera de 1937 (18 de julio de 1936 a marzo de 1937).</a:t>
            </a:r>
          </a:p>
        </p:txBody>
      </p:sp>
      <p:sp>
        <p:nvSpPr>
          <p:cNvPr id="4" name="Rectángulo 3"/>
          <p:cNvSpPr/>
          <p:nvPr/>
        </p:nvSpPr>
        <p:spPr>
          <a:xfrm>
            <a:off x="698696" y="975525"/>
            <a:ext cx="8276492"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a) La guerra de columnas (18 de julio de 1936-7 de noviembre de 1936).</a:t>
            </a:r>
          </a:p>
        </p:txBody>
      </p:sp>
      <p:sp>
        <p:nvSpPr>
          <p:cNvPr id="5" name="Rectángulo 4"/>
          <p:cNvSpPr/>
          <p:nvPr/>
        </p:nvSpPr>
        <p:spPr>
          <a:xfrm>
            <a:off x="698696" y="3424475"/>
            <a:ext cx="4815839" cy="3000821"/>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 </a:t>
            </a:r>
            <a:r>
              <a:rPr lang="es-ES" dirty="0">
                <a:latin typeface="Cambria" panose="02040503050406030204" pitchFamily="18" charset="0"/>
                <a:ea typeface="Cambria" panose="02040503050406030204" pitchFamily="18" charset="0"/>
              </a:rPr>
              <a:t>La República, roto el Ejército, intenta crear otro sobre batallones de voluntarios </a:t>
            </a:r>
            <a:r>
              <a:rPr lang="es-ES" b="1" dirty="0">
                <a:latin typeface="Cambria" panose="02040503050406030204" pitchFamily="18" charset="0"/>
                <a:ea typeface="Cambria" panose="02040503050406030204" pitchFamily="18" charset="0"/>
              </a:rPr>
              <a:t>(milicias).</a:t>
            </a:r>
          </a:p>
          <a:p>
            <a:pPr algn="just">
              <a:lnSpc>
                <a:spcPct val="150000"/>
              </a:lnSpc>
            </a:pPr>
            <a:r>
              <a:rPr lang="es-ES" dirty="0">
                <a:latin typeface="Cambria" panose="02040503050406030204" pitchFamily="18" charset="0"/>
                <a:ea typeface="Cambria" panose="02040503050406030204" pitchFamily="18" charset="0"/>
              </a:rPr>
              <a:t>Sobre la base de las </a:t>
            </a:r>
            <a:r>
              <a:rPr lang="es-ES" b="1" dirty="0">
                <a:latin typeface="Cambria" panose="02040503050406030204" pitchFamily="18" charset="0"/>
                <a:ea typeface="Cambria" panose="02040503050406030204" pitchFamily="18" charset="0"/>
              </a:rPr>
              <a:t>Brigadas Mixtas </a:t>
            </a:r>
            <a:r>
              <a:rPr lang="es-ES" dirty="0">
                <a:latin typeface="Cambria" panose="02040503050406030204" pitchFamily="18" charset="0"/>
                <a:ea typeface="Cambria" panose="02040503050406030204" pitchFamily="18" charset="0"/>
              </a:rPr>
              <a:t>(milicianos y tropas del ejército regular) se daban los primeros pasos para la </a:t>
            </a:r>
            <a:r>
              <a:rPr lang="es-ES" b="1" dirty="0">
                <a:latin typeface="Cambria" panose="02040503050406030204" pitchFamily="18" charset="0"/>
                <a:ea typeface="Cambria" panose="02040503050406030204" pitchFamily="18" charset="0"/>
              </a:rPr>
              <a:t>creación </a:t>
            </a:r>
            <a:r>
              <a:rPr lang="es-ES" dirty="0">
                <a:latin typeface="Cambria" panose="02040503050406030204" pitchFamily="18" charset="0"/>
                <a:ea typeface="Cambria" panose="02040503050406030204" pitchFamily="18" charset="0"/>
              </a:rPr>
              <a:t>de un </a:t>
            </a:r>
            <a:r>
              <a:rPr lang="es-ES" b="1" dirty="0">
                <a:latin typeface="Cambria" panose="02040503050406030204" pitchFamily="18" charset="0"/>
                <a:ea typeface="Cambria" panose="02040503050406030204" pitchFamily="18" charset="0"/>
              </a:rPr>
              <a:t>Ejército Popular.</a:t>
            </a:r>
          </a:p>
        </p:txBody>
      </p:sp>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382" y="3872898"/>
            <a:ext cx="3608754" cy="272121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9758136" y="6148297"/>
            <a:ext cx="912429" cy="276999"/>
          </a:xfrm>
          <a:prstGeom prst="rect">
            <a:avLst/>
          </a:prstGeom>
        </p:spPr>
        <p:txBody>
          <a:bodyPr wrap="none">
            <a:spAutoFit/>
          </a:bodyPr>
          <a:lstStyle/>
          <a:p>
            <a:r>
              <a:rPr lang="es-ES" sz="1200" b="1" dirty="0">
                <a:latin typeface="Cambria" panose="02040503050406030204" pitchFamily="18" charset="0"/>
                <a:ea typeface="Cambria" panose="02040503050406030204" pitchFamily="18" charset="0"/>
              </a:rPr>
              <a:t>milicianas</a:t>
            </a:r>
          </a:p>
        </p:txBody>
      </p:sp>
      <p:sp>
        <p:nvSpPr>
          <p:cNvPr id="8" name="Rectángulo 7"/>
          <p:cNvSpPr/>
          <p:nvPr/>
        </p:nvSpPr>
        <p:spPr>
          <a:xfrm>
            <a:off x="698696" y="1418174"/>
            <a:ext cx="6096000" cy="1338828"/>
          </a:xfrm>
          <a:prstGeom prst="rect">
            <a:avLst/>
          </a:prstGeom>
        </p:spPr>
        <p:txBody>
          <a:bodyPr>
            <a:spAutoFit/>
          </a:bodyPr>
          <a:lstStyle/>
          <a:p>
            <a:pPr algn="just">
              <a:lnSpc>
                <a:spcPct val="150000"/>
              </a:lnSpc>
            </a:pPr>
            <a:r>
              <a:rPr lang="es-ES" dirty="0">
                <a:latin typeface="Cambria" panose="02040503050406030204" pitchFamily="18" charset="0"/>
                <a:ea typeface="Cambria" panose="02040503050406030204" pitchFamily="18" charset="0"/>
              </a:rPr>
              <a:t>Eran pequeñas unidades de diversas armas, de escaso volumen y mucha movilidad. Esta es la </a:t>
            </a:r>
            <a:r>
              <a:rPr lang="es-ES" b="1" dirty="0">
                <a:latin typeface="Cambria" panose="02040503050406030204" pitchFamily="18" charset="0"/>
                <a:ea typeface="Cambria" panose="02040503050406030204" pitchFamily="18" charset="0"/>
              </a:rPr>
              <a:t>base de la guerra hasta noviembre de 1936</a:t>
            </a:r>
            <a:endParaRPr lang="es-ES" dirty="0"/>
          </a:p>
        </p:txBody>
      </p:sp>
      <p:pic>
        <p:nvPicPr>
          <p:cNvPr id="9" name="Imagen 8"/>
          <p:cNvPicPr>
            <a:picLocks noChangeAspect="1"/>
          </p:cNvPicPr>
          <p:nvPr/>
        </p:nvPicPr>
        <p:blipFill>
          <a:blip r:embed="rId3"/>
          <a:stretch>
            <a:fillRect/>
          </a:stretch>
        </p:blipFill>
        <p:spPr>
          <a:xfrm>
            <a:off x="7212818" y="1344857"/>
            <a:ext cx="3890500" cy="2188406"/>
          </a:xfrm>
          <a:prstGeom prst="rect">
            <a:avLst/>
          </a:prstGeom>
        </p:spPr>
      </p:pic>
    </p:spTree>
    <p:extLst>
      <p:ext uri="{BB962C8B-B14F-4D97-AF65-F5344CB8AC3E}">
        <p14:creationId xmlns:p14="http://schemas.microsoft.com/office/powerpoint/2010/main" val="2323298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6437" y="2701858"/>
            <a:ext cx="4881488" cy="258532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Con ese fin, las primeras operaciones las dirige </a:t>
            </a:r>
            <a:r>
              <a:rPr lang="es-ES" b="1" dirty="0">
                <a:latin typeface="Cambria" panose="02040503050406030204" pitchFamily="18" charset="0"/>
                <a:ea typeface="Cambria" panose="02040503050406030204" pitchFamily="18" charset="0"/>
              </a:rPr>
              <a:t>Mola</a:t>
            </a:r>
            <a:r>
              <a:rPr lang="es-ES" dirty="0">
                <a:latin typeface="Cambria" panose="02040503050406030204" pitchFamily="18" charset="0"/>
                <a:ea typeface="Cambria" panose="02040503050406030204" pitchFamily="18" charset="0"/>
              </a:rPr>
              <a:t>, formándose </a:t>
            </a:r>
            <a:r>
              <a:rPr lang="es-ES" b="1" dirty="0">
                <a:latin typeface="Cambria" panose="02040503050406030204" pitchFamily="18" charset="0"/>
                <a:ea typeface="Cambria" panose="02040503050406030204" pitchFamily="18" charset="0"/>
              </a:rPr>
              <a:t>tres columnas </a:t>
            </a:r>
            <a:r>
              <a:rPr lang="es-ES" dirty="0">
                <a:latin typeface="Cambria" panose="02040503050406030204" pitchFamily="18" charset="0"/>
                <a:ea typeface="Cambria" panose="02040503050406030204" pitchFamily="18" charset="0"/>
              </a:rPr>
              <a:t>que partieron de </a:t>
            </a:r>
            <a:r>
              <a:rPr lang="es-ES" b="1" dirty="0">
                <a:latin typeface="Cambria" panose="02040503050406030204" pitchFamily="18" charset="0"/>
                <a:ea typeface="Cambria" panose="02040503050406030204" pitchFamily="18" charset="0"/>
              </a:rPr>
              <a:t>Valladolid, Burgos y Pamplona</a:t>
            </a:r>
            <a:r>
              <a:rPr lang="es-ES" dirty="0">
                <a:latin typeface="Cambria" panose="02040503050406030204" pitchFamily="18" charset="0"/>
                <a:ea typeface="Cambria" panose="02040503050406030204" pitchFamily="18" charset="0"/>
              </a:rPr>
              <a:t>, pero </a:t>
            </a:r>
            <a:r>
              <a:rPr lang="es-ES" b="1" dirty="0">
                <a:latin typeface="Cambria" panose="02040503050406030204" pitchFamily="18" charset="0"/>
                <a:ea typeface="Cambria" panose="02040503050406030204" pitchFamily="18" charset="0"/>
              </a:rPr>
              <a:t>fueron contenidas </a:t>
            </a:r>
            <a:r>
              <a:rPr lang="es-ES" dirty="0">
                <a:latin typeface="Cambria" panose="02040503050406030204" pitchFamily="18" charset="0"/>
                <a:ea typeface="Cambria" panose="02040503050406030204" pitchFamily="18" charset="0"/>
              </a:rPr>
              <a:t>por las milicias obreras en la sierra madrileña (</a:t>
            </a:r>
            <a:r>
              <a:rPr lang="es-ES" b="1" dirty="0" err="1">
                <a:latin typeface="Cambria" panose="02040503050406030204" pitchFamily="18" charset="0"/>
                <a:ea typeface="Cambria" panose="02040503050406030204" pitchFamily="18" charset="0"/>
              </a:rPr>
              <a:t>Somosierra</a:t>
            </a:r>
            <a:r>
              <a:rPr lang="es-ES" b="1" dirty="0">
                <a:latin typeface="Cambria" panose="02040503050406030204" pitchFamily="18" charset="0"/>
                <a:ea typeface="Cambria" panose="02040503050406030204" pitchFamily="18" charset="0"/>
              </a:rPr>
              <a:t>, Navacerrada y Guadarrama</a:t>
            </a:r>
            <a:r>
              <a:rPr lang="es-ES" dirty="0">
                <a:latin typeface="Cambria" panose="02040503050406030204" pitchFamily="18" charset="0"/>
                <a:ea typeface="Cambria" panose="02040503050406030204" pitchFamily="18" charset="0"/>
              </a:rPr>
              <a:t>).</a:t>
            </a:r>
          </a:p>
        </p:txBody>
      </p:sp>
      <p:sp>
        <p:nvSpPr>
          <p:cNvPr id="3" name="Rectángulo 2"/>
          <p:cNvSpPr/>
          <p:nvPr/>
        </p:nvSpPr>
        <p:spPr>
          <a:xfrm>
            <a:off x="506437" y="447041"/>
            <a:ext cx="8215532" cy="507831"/>
          </a:xfrm>
          <a:prstGeom prst="rect">
            <a:avLst/>
          </a:prstGeom>
        </p:spPr>
        <p:txBody>
          <a:bodyPr wrap="square">
            <a:spAutoFit/>
          </a:bodyPr>
          <a:lstStyle/>
          <a:p>
            <a:pPr>
              <a:lnSpc>
                <a:spcPct val="150000"/>
              </a:lnSpc>
            </a:pPr>
            <a:r>
              <a:rPr lang="es-ES" dirty="0">
                <a:latin typeface="Cambria" panose="02040503050406030204" pitchFamily="18" charset="0"/>
                <a:ea typeface="Cambria" panose="02040503050406030204" pitchFamily="18" charset="0"/>
              </a:rPr>
              <a:t>En los </a:t>
            </a:r>
            <a:r>
              <a:rPr lang="es-ES" b="1" dirty="0">
                <a:latin typeface="Cambria" panose="02040503050406030204" pitchFamily="18" charset="0"/>
                <a:ea typeface="Cambria" panose="02040503050406030204" pitchFamily="18" charset="0"/>
              </a:rPr>
              <a:t>primeros meses, </a:t>
            </a:r>
            <a:r>
              <a:rPr lang="es-ES" dirty="0">
                <a:latin typeface="Cambria" panose="02040503050406030204" pitchFamily="18" charset="0"/>
                <a:ea typeface="Cambria" panose="02040503050406030204" pitchFamily="18" charset="0"/>
              </a:rPr>
              <a:t>la guerra es claramente </a:t>
            </a:r>
            <a:r>
              <a:rPr lang="es-ES" b="1" dirty="0">
                <a:latin typeface="Cambria" panose="02040503050406030204" pitchFamily="18" charset="0"/>
                <a:ea typeface="Cambria" panose="02040503050406030204" pitchFamily="18" charset="0"/>
              </a:rPr>
              <a:t>desfavorable para la República</a:t>
            </a:r>
            <a:endParaRPr lang="es-ES" dirty="0"/>
          </a:p>
        </p:txBody>
      </p:sp>
      <p:pic>
        <p:nvPicPr>
          <p:cNvPr id="4" name="Imagen 3"/>
          <p:cNvPicPr>
            <a:picLocks noChangeAspect="1"/>
          </p:cNvPicPr>
          <p:nvPr/>
        </p:nvPicPr>
        <p:blipFill>
          <a:blip r:embed="rId2"/>
          <a:stretch>
            <a:fillRect/>
          </a:stretch>
        </p:blipFill>
        <p:spPr>
          <a:xfrm>
            <a:off x="5692112" y="1722149"/>
            <a:ext cx="6341067" cy="4202989"/>
          </a:xfrm>
          <a:prstGeom prst="rect">
            <a:avLst/>
          </a:prstGeom>
        </p:spPr>
      </p:pic>
      <p:sp>
        <p:nvSpPr>
          <p:cNvPr id="5" name="Rectángulo 4"/>
          <p:cNvSpPr/>
          <p:nvPr/>
        </p:nvSpPr>
        <p:spPr>
          <a:xfrm>
            <a:off x="7420683" y="5925138"/>
            <a:ext cx="2602572" cy="276999"/>
          </a:xfrm>
          <a:prstGeom prst="rect">
            <a:avLst/>
          </a:prstGeom>
        </p:spPr>
        <p:txBody>
          <a:bodyPr wrap="none">
            <a:spAutoFit/>
          </a:bodyPr>
          <a:lstStyle/>
          <a:p>
            <a:r>
              <a:rPr lang="es-ES" sz="1200" b="1" dirty="0">
                <a:latin typeface="Cambria" panose="02040503050406030204" pitchFamily="18" charset="0"/>
                <a:ea typeface="Cambria" panose="02040503050406030204" pitchFamily="18" charset="0"/>
              </a:rPr>
              <a:t>Barricada en Guadarrama 29-7-36</a:t>
            </a:r>
          </a:p>
        </p:txBody>
      </p:sp>
      <p:sp>
        <p:nvSpPr>
          <p:cNvPr id="6" name="Rectángulo 5"/>
          <p:cNvSpPr/>
          <p:nvPr/>
        </p:nvSpPr>
        <p:spPr>
          <a:xfrm>
            <a:off x="506437" y="834195"/>
            <a:ext cx="4881488" cy="1338828"/>
          </a:xfrm>
          <a:prstGeom prst="rect">
            <a:avLst/>
          </a:prstGeom>
        </p:spPr>
        <p:txBody>
          <a:bodyPr wrap="square">
            <a:spAutoFit/>
          </a:bodyPr>
          <a:lstStyle/>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El objetivo primero de los militares sublevados era la conquista de Madrid</a:t>
            </a:r>
            <a:r>
              <a:rPr lang="es-ES"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746297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9829" y="2031615"/>
            <a:ext cx="5472331"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Franco acude, con éxito, en socorro de los sitiados en el </a:t>
            </a:r>
            <a:r>
              <a:rPr lang="es-ES" b="1" dirty="0">
                <a:latin typeface="Cambria" panose="02040503050406030204" pitchFamily="18" charset="0"/>
                <a:ea typeface="Cambria" panose="02040503050406030204" pitchFamily="18" charset="0"/>
              </a:rPr>
              <a:t>Alcázar de Toledo </a:t>
            </a:r>
            <a:r>
              <a:rPr lang="es-ES" dirty="0">
                <a:latin typeface="Cambria" panose="02040503050406030204" pitchFamily="18" charset="0"/>
                <a:ea typeface="Cambria" panose="02040503050406030204" pitchFamily="18" charset="0"/>
              </a:rPr>
              <a:t>(</a:t>
            </a:r>
            <a:r>
              <a:rPr lang="es-ES" b="1" dirty="0" err="1">
                <a:latin typeface="Cambria" panose="02040503050406030204" pitchFamily="18" charset="0"/>
                <a:ea typeface="Cambria" panose="02040503050406030204" pitchFamily="18" charset="0"/>
              </a:rPr>
              <a:t>Moscardó</a:t>
            </a:r>
            <a:r>
              <a:rPr lang="es-ES" dirty="0">
                <a:latin typeface="Cambria" panose="02040503050406030204" pitchFamily="18" charset="0"/>
                <a:ea typeface="Cambria" panose="02040503050406030204" pitchFamily="18" charset="0"/>
              </a:rPr>
              <a:t> aguanta el asedio republicano).</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a:t>
            </a:r>
            <a:r>
              <a:rPr lang="es-ES" b="1" dirty="0">
                <a:latin typeface="Cambria" panose="02040503050406030204" pitchFamily="18" charset="0"/>
                <a:ea typeface="Cambria" panose="02040503050406030204" pitchFamily="18" charset="0"/>
              </a:rPr>
              <a:t>1 de octubre Franco </a:t>
            </a:r>
            <a:r>
              <a:rPr lang="es-ES" dirty="0">
                <a:latin typeface="Cambria" panose="02040503050406030204" pitchFamily="18" charset="0"/>
                <a:ea typeface="Cambria" panose="02040503050406030204" pitchFamily="18" charset="0"/>
              </a:rPr>
              <a:t>se convierte en </a:t>
            </a:r>
            <a:r>
              <a:rPr lang="es-ES" b="1" dirty="0">
                <a:latin typeface="Cambria" panose="02040503050406030204" pitchFamily="18" charset="0"/>
                <a:ea typeface="Cambria" panose="02040503050406030204" pitchFamily="18" charset="0"/>
              </a:rPr>
              <a:t>“Jefe del Gobierno del Estado español” y “Generalísimo” de los Ejércitos.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Paralelamente </a:t>
            </a:r>
            <a:r>
              <a:rPr lang="es-ES" b="1" dirty="0">
                <a:latin typeface="Cambria" panose="02040503050406030204" pitchFamily="18" charset="0"/>
                <a:ea typeface="Cambria" panose="02040503050406030204" pitchFamily="18" charset="0"/>
              </a:rPr>
              <a:t>desde Navarra </a:t>
            </a:r>
            <a:r>
              <a:rPr lang="es-ES" dirty="0">
                <a:latin typeface="Cambria" panose="02040503050406030204" pitchFamily="18" charset="0"/>
                <a:ea typeface="Cambria" panose="02040503050406030204" pitchFamily="18" charset="0"/>
              </a:rPr>
              <a:t>se efectúa el </a:t>
            </a:r>
            <a:r>
              <a:rPr lang="es-ES" b="1" dirty="0">
                <a:latin typeface="Cambria" panose="02040503050406030204" pitchFamily="18" charset="0"/>
                <a:ea typeface="Cambria" panose="02040503050406030204" pitchFamily="18" charset="0"/>
              </a:rPr>
              <a:t>ataque a Guipúzcoa</a:t>
            </a:r>
            <a:r>
              <a:rPr lang="es-ES" dirty="0">
                <a:latin typeface="Cambria" panose="02040503050406030204" pitchFamily="18" charset="0"/>
                <a:ea typeface="Cambria" panose="02040503050406030204" pitchFamily="18" charset="0"/>
              </a:rPr>
              <a:t>, donde caen Irún y San Sebastián. </a:t>
            </a:r>
          </a:p>
        </p:txBody>
      </p:sp>
      <p:pic>
        <p:nvPicPr>
          <p:cNvPr id="3" name="Imagen 2"/>
          <p:cNvPicPr>
            <a:picLocks noChangeAspect="1"/>
          </p:cNvPicPr>
          <p:nvPr/>
        </p:nvPicPr>
        <p:blipFill>
          <a:blip r:embed="rId2"/>
          <a:stretch>
            <a:fillRect/>
          </a:stretch>
        </p:blipFill>
        <p:spPr>
          <a:xfrm>
            <a:off x="6049537" y="1708450"/>
            <a:ext cx="6142463" cy="4545423"/>
          </a:xfrm>
          <a:prstGeom prst="rect">
            <a:avLst/>
          </a:prstGeom>
        </p:spPr>
      </p:pic>
      <p:sp>
        <p:nvSpPr>
          <p:cNvPr id="4" name="Rectángulo 3"/>
          <p:cNvSpPr/>
          <p:nvPr/>
        </p:nvSpPr>
        <p:spPr>
          <a:xfrm>
            <a:off x="9988094" y="1708450"/>
            <a:ext cx="2203906" cy="646331"/>
          </a:xfrm>
          <a:prstGeom prst="rect">
            <a:avLst/>
          </a:prstGeom>
        </p:spPr>
        <p:txBody>
          <a:bodyPr wrap="square">
            <a:spAutoFit/>
          </a:bodyPr>
          <a:lstStyle/>
          <a:p>
            <a:pPr algn="just"/>
            <a:r>
              <a:rPr lang="es-ES" sz="1200" b="1" dirty="0">
                <a:latin typeface="Cambria" panose="02040503050406030204" pitchFamily="18" charset="0"/>
                <a:ea typeface="Cambria" panose="02040503050406030204" pitchFamily="18" charset="0"/>
              </a:rPr>
              <a:t>Franco se dirige a sus tropas en el Alcázar de Toledo tras el Asedio de 1936</a:t>
            </a:r>
          </a:p>
        </p:txBody>
      </p:sp>
      <p:sp>
        <p:nvSpPr>
          <p:cNvPr id="5" name="Rectángulo 4"/>
          <p:cNvSpPr/>
          <p:nvPr/>
        </p:nvSpPr>
        <p:spPr>
          <a:xfrm>
            <a:off x="379829" y="179709"/>
            <a:ext cx="11451100"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 comienzos de agosto se estableció un </a:t>
            </a:r>
            <a:r>
              <a:rPr lang="es-ES" b="1" dirty="0">
                <a:latin typeface="Cambria" panose="02040503050406030204" pitchFamily="18" charset="0"/>
                <a:ea typeface="Cambria" panose="02040503050406030204" pitchFamily="18" charset="0"/>
              </a:rPr>
              <a:t>“puente aéreo” </a:t>
            </a:r>
            <a:r>
              <a:rPr lang="es-ES" dirty="0">
                <a:latin typeface="Cambria" panose="02040503050406030204" pitchFamily="18" charset="0"/>
                <a:ea typeface="Cambria" panose="02040503050406030204" pitchFamily="18" charset="0"/>
              </a:rPr>
              <a:t>para transportar el Ejército de Marruecos a la Península; el 7 de agosto Franco estaba en Sevilla. Sus </a:t>
            </a:r>
            <a:r>
              <a:rPr lang="es-ES" b="1" dirty="0">
                <a:latin typeface="Cambria" panose="02040503050406030204" pitchFamily="18" charset="0"/>
                <a:ea typeface="Cambria" panose="02040503050406030204" pitchFamily="18" charset="0"/>
              </a:rPr>
              <a:t>tropas fueron avanzando con el objetivo final de conquistar Madrid</a:t>
            </a:r>
            <a:r>
              <a:rPr lang="es-ES" dirty="0">
                <a:latin typeface="Cambria" panose="02040503050406030204" pitchFamily="18" charset="0"/>
                <a:ea typeface="Cambria" panose="02040503050406030204" pitchFamily="18" charset="0"/>
              </a:rPr>
              <a:t>. Siguiendo el plan, las columnas entran en la provincia de Toledo (ocupan Talavera).</a:t>
            </a:r>
          </a:p>
        </p:txBody>
      </p:sp>
    </p:spTree>
    <p:extLst>
      <p:ext uri="{BB962C8B-B14F-4D97-AF65-F5344CB8AC3E}">
        <p14:creationId xmlns:p14="http://schemas.microsoft.com/office/powerpoint/2010/main" val="3081634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7680" y="306364"/>
            <a:ext cx="7544972"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b) La batalla de Madrid (7 de noviembre de 1936/marzo de 1937).</a:t>
            </a:r>
          </a:p>
        </p:txBody>
      </p:sp>
      <p:sp>
        <p:nvSpPr>
          <p:cNvPr id="3" name="Rectángulo 2"/>
          <p:cNvSpPr/>
          <p:nvPr/>
        </p:nvSpPr>
        <p:spPr>
          <a:xfrm>
            <a:off x="487680" y="1042407"/>
            <a:ext cx="6560233" cy="507831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batalla de Madrid fue un conjunto de acciones durante cinco meses de combate </a:t>
            </a:r>
            <a:r>
              <a:rPr lang="es-ES" b="1" dirty="0">
                <a:latin typeface="Cambria" panose="02040503050406030204" pitchFamily="18" charset="0"/>
                <a:ea typeface="Cambria" panose="02040503050406030204" pitchFamily="18" charset="0"/>
              </a:rPr>
              <a:t>(batallas del Jarama y Guadalajara). </a:t>
            </a:r>
            <a:r>
              <a:rPr lang="es-ES" dirty="0">
                <a:latin typeface="Cambria" panose="02040503050406030204" pitchFamily="18" charset="0"/>
                <a:ea typeface="Cambria" panose="02040503050406030204" pitchFamily="18" charset="0"/>
              </a:rPr>
              <a:t>Es el primer </a:t>
            </a:r>
            <a:r>
              <a:rPr lang="es-ES" b="1" dirty="0">
                <a:latin typeface="Cambria" panose="02040503050406030204" pitchFamily="18" charset="0"/>
                <a:ea typeface="Cambria" panose="02040503050406030204" pitchFamily="18" charset="0"/>
              </a:rPr>
              <a:t>gran revés </a:t>
            </a:r>
            <a:r>
              <a:rPr lang="es-ES" dirty="0">
                <a:latin typeface="Cambria" panose="02040503050406030204" pitchFamily="18" charset="0"/>
                <a:ea typeface="Cambria" panose="02040503050406030204" pitchFamily="18" charset="0"/>
              </a:rPr>
              <a:t>para los planes de guerra de los </a:t>
            </a:r>
            <a:r>
              <a:rPr lang="es-ES" b="1" dirty="0">
                <a:latin typeface="Cambria" panose="02040503050406030204" pitchFamily="18" charset="0"/>
                <a:ea typeface="Cambria" panose="02040503050406030204" pitchFamily="18" charset="0"/>
              </a:rPr>
              <a:t>sublevados. La República </a:t>
            </a:r>
            <a:r>
              <a:rPr lang="es-ES" dirty="0">
                <a:latin typeface="Cambria" panose="02040503050406030204" pitchFamily="18" charset="0"/>
                <a:ea typeface="Cambria" panose="02040503050406030204" pitchFamily="18" charset="0"/>
              </a:rPr>
              <a:t>mostraría una capacidad de </a:t>
            </a:r>
            <a:r>
              <a:rPr lang="es-ES" b="1" dirty="0">
                <a:latin typeface="Cambria" panose="02040503050406030204" pitchFamily="18" charset="0"/>
                <a:ea typeface="Cambria" panose="02040503050406030204" pitchFamily="18" charset="0"/>
              </a:rPr>
              <a:t>resistencia insospechada </a:t>
            </a:r>
            <a:r>
              <a:rPr lang="es-ES" dirty="0">
                <a:latin typeface="Cambria" panose="02040503050406030204" pitchFamily="18" charset="0"/>
                <a:ea typeface="Cambria" panose="02040503050406030204" pitchFamily="18" charset="0"/>
              </a:rPr>
              <a:t>poco antes.</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El gobierno de la República </a:t>
            </a:r>
            <a:r>
              <a:rPr lang="es-ES" dirty="0">
                <a:latin typeface="Cambria" panose="02040503050406030204" pitchFamily="18" charset="0"/>
                <a:ea typeface="Cambria" panose="02040503050406030204" pitchFamily="18" charset="0"/>
              </a:rPr>
              <a:t>marchó hacia </a:t>
            </a:r>
            <a:r>
              <a:rPr lang="es-ES" b="1" dirty="0">
                <a:latin typeface="Cambria" panose="02040503050406030204" pitchFamily="18" charset="0"/>
                <a:ea typeface="Cambria" panose="02040503050406030204" pitchFamily="18" charset="0"/>
              </a:rPr>
              <a:t>Valencia</a:t>
            </a:r>
            <a:r>
              <a:rPr lang="es-ES" dirty="0">
                <a:latin typeface="Cambria" panose="02040503050406030204" pitchFamily="18" charset="0"/>
                <a:ea typeface="Cambria" panose="02040503050406030204" pitchFamily="18" charset="0"/>
              </a:rPr>
              <a:t> creándose la </a:t>
            </a:r>
            <a:r>
              <a:rPr lang="es-ES" b="1" dirty="0">
                <a:latin typeface="Cambria" panose="02040503050406030204" pitchFamily="18" charset="0"/>
                <a:ea typeface="Cambria" panose="02040503050406030204" pitchFamily="18" charset="0"/>
              </a:rPr>
              <a:t>Junta de Defensa de Madrid </a:t>
            </a:r>
            <a:r>
              <a:rPr lang="es-ES" dirty="0">
                <a:latin typeface="Cambria" panose="02040503050406030204" pitchFamily="18" charset="0"/>
                <a:ea typeface="Cambria" panose="02040503050406030204" pitchFamily="18" charset="0"/>
              </a:rPr>
              <a:t>(general Miaja).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batalla comenzó el 7 de noviembre. La propaganda funcionó eficacísimamente para mantener la moral: se hizo famoso el grito de </a:t>
            </a:r>
            <a:r>
              <a:rPr lang="es-ES" b="1" dirty="0">
                <a:latin typeface="Cambria" panose="02040503050406030204" pitchFamily="18" charset="0"/>
                <a:ea typeface="Cambria" panose="02040503050406030204" pitchFamily="18" charset="0"/>
              </a:rPr>
              <a:t>“¡no pasarán!” y el de “Madrid, tumba del fascismo”. </a:t>
            </a:r>
          </a:p>
        </p:txBody>
      </p:sp>
      <p:pic>
        <p:nvPicPr>
          <p:cNvPr id="6" name="Imagen 5"/>
          <p:cNvPicPr>
            <a:picLocks noChangeAspect="1"/>
          </p:cNvPicPr>
          <p:nvPr/>
        </p:nvPicPr>
        <p:blipFill>
          <a:blip r:embed="rId2"/>
          <a:stretch>
            <a:fillRect/>
          </a:stretch>
        </p:blipFill>
        <p:spPr>
          <a:xfrm>
            <a:off x="7596554" y="198290"/>
            <a:ext cx="4595446" cy="6485195"/>
          </a:xfrm>
          <a:prstGeom prst="rect">
            <a:avLst/>
          </a:prstGeom>
        </p:spPr>
      </p:pic>
    </p:spTree>
    <p:extLst>
      <p:ext uri="{BB962C8B-B14F-4D97-AF65-F5344CB8AC3E}">
        <p14:creationId xmlns:p14="http://schemas.microsoft.com/office/powerpoint/2010/main" val="3967215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221" r="5595"/>
          <a:stretch/>
        </p:blipFill>
        <p:spPr>
          <a:xfrm>
            <a:off x="211016" y="667243"/>
            <a:ext cx="6963508" cy="5571067"/>
          </a:xfrm>
          <a:prstGeom prst="rect">
            <a:avLst/>
          </a:prstGeom>
        </p:spPr>
      </p:pic>
      <p:sp>
        <p:nvSpPr>
          <p:cNvPr id="3" name="Rectángulo 2"/>
          <p:cNvSpPr/>
          <p:nvPr/>
        </p:nvSpPr>
        <p:spPr>
          <a:xfrm>
            <a:off x="7479323" y="795858"/>
            <a:ext cx="4389120" cy="544245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este mapa de marzo de 1937 pueden apreciarse los avances del bando sublevado, algo especialmente visible en el sur peninsular, donde se han incorporado diversas zonas de Andalucía Oriental, así como gran parte de Extremadura.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el norte, observamos cómo el reducto republicano ha quedado circunscrito a una banda de la cornisa cantábrica comprendida entre Oviedo y San Sebastián.</a:t>
            </a:r>
          </a:p>
          <a:p>
            <a:pPr algn="just">
              <a:lnSpc>
                <a:spcPct val="150000"/>
              </a:lnSpc>
            </a:pPr>
            <a:endParaRPr lang="es-E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0561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5477" y="3709151"/>
            <a:ext cx="3873305" cy="211846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Se emprendió entonces por Franco la alternativa de las </a:t>
            </a:r>
            <a:r>
              <a:rPr lang="es-ES" b="1" dirty="0">
                <a:latin typeface="Cambria" panose="02040503050406030204" pitchFamily="18" charset="0"/>
                <a:ea typeface="Cambria" panose="02040503050406030204" pitchFamily="18" charset="0"/>
              </a:rPr>
              <a:t>maniobras envolventes </a:t>
            </a:r>
            <a:r>
              <a:rPr lang="es-ES" dirty="0">
                <a:latin typeface="Cambria" panose="02040503050406030204" pitchFamily="18" charset="0"/>
                <a:ea typeface="Cambria" panose="02040503050406030204" pitchFamily="18" charset="0"/>
              </a:rPr>
              <a:t>para el aislamiento de la capital que también fracasan (</a:t>
            </a:r>
            <a:r>
              <a:rPr lang="es-ES" b="1" dirty="0">
                <a:latin typeface="Cambria" panose="02040503050406030204" pitchFamily="18" charset="0"/>
                <a:ea typeface="Cambria" panose="02040503050406030204" pitchFamily="18" charset="0"/>
              </a:rPr>
              <a:t>batallas de Jarama y Guadalajara</a:t>
            </a:r>
            <a:r>
              <a:rPr lang="es-ES" dirty="0">
                <a:latin typeface="Cambria" panose="02040503050406030204" pitchFamily="18" charset="0"/>
                <a:ea typeface="Cambria" panose="02040503050406030204" pitchFamily="18" charset="0"/>
              </a:rPr>
              <a:t>).</a:t>
            </a:r>
          </a:p>
        </p:txBody>
      </p:sp>
      <p:pic>
        <p:nvPicPr>
          <p:cNvPr id="3" name="Imagen 2"/>
          <p:cNvPicPr>
            <a:picLocks noChangeAspect="1"/>
          </p:cNvPicPr>
          <p:nvPr/>
        </p:nvPicPr>
        <p:blipFill>
          <a:blip r:embed="rId2"/>
          <a:stretch>
            <a:fillRect/>
          </a:stretch>
        </p:blipFill>
        <p:spPr>
          <a:xfrm>
            <a:off x="7287065" y="137393"/>
            <a:ext cx="4567310" cy="2913943"/>
          </a:xfrm>
          <a:prstGeom prst="rect">
            <a:avLst/>
          </a:prstGeom>
        </p:spPr>
      </p:pic>
      <p:sp>
        <p:nvSpPr>
          <p:cNvPr id="4" name="Rectángulo 3"/>
          <p:cNvSpPr/>
          <p:nvPr/>
        </p:nvSpPr>
        <p:spPr>
          <a:xfrm>
            <a:off x="558018" y="705703"/>
            <a:ext cx="5870917" cy="1338828"/>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La primera batalla </a:t>
            </a:r>
            <a:r>
              <a:rPr lang="es-ES" dirty="0">
                <a:latin typeface="Cambria" panose="02040503050406030204" pitchFamily="18" charset="0"/>
                <a:ea typeface="Cambria" panose="02040503050406030204" pitchFamily="18" charset="0"/>
              </a:rPr>
              <a:t>tuvo lugar cuando los sublevados ocuparon parte de la </a:t>
            </a:r>
            <a:r>
              <a:rPr lang="es-ES" b="1" dirty="0">
                <a:latin typeface="Cambria" panose="02040503050406030204" pitchFamily="18" charset="0"/>
                <a:ea typeface="Cambria" panose="02040503050406030204" pitchFamily="18" charset="0"/>
              </a:rPr>
              <a:t>Ciudad Universitaria</a:t>
            </a:r>
            <a:r>
              <a:rPr lang="es-ES" dirty="0">
                <a:latin typeface="Cambria" panose="02040503050406030204" pitchFamily="18" charset="0"/>
                <a:ea typeface="Cambria" panose="02040503050406030204" pitchFamily="18" charset="0"/>
              </a:rPr>
              <a:t>, pero ahí fueron detenidos. </a:t>
            </a:r>
          </a:p>
        </p:txBody>
      </p:sp>
      <p:pic>
        <p:nvPicPr>
          <p:cNvPr id="5" name="Imagen 4"/>
          <p:cNvPicPr>
            <a:picLocks noChangeAspect="1"/>
          </p:cNvPicPr>
          <p:nvPr/>
        </p:nvPicPr>
        <p:blipFill>
          <a:blip r:embed="rId3"/>
          <a:stretch>
            <a:fillRect/>
          </a:stretch>
        </p:blipFill>
        <p:spPr>
          <a:xfrm>
            <a:off x="4775393" y="3354557"/>
            <a:ext cx="5023343" cy="2827655"/>
          </a:xfrm>
          <a:prstGeom prst="rect">
            <a:avLst/>
          </a:prstGeom>
        </p:spPr>
      </p:pic>
      <p:sp>
        <p:nvSpPr>
          <p:cNvPr id="6" name="Rectángulo 5"/>
          <p:cNvSpPr/>
          <p:nvPr/>
        </p:nvSpPr>
        <p:spPr>
          <a:xfrm>
            <a:off x="4856576" y="6182212"/>
            <a:ext cx="4860976" cy="461665"/>
          </a:xfrm>
          <a:prstGeom prst="rect">
            <a:avLst/>
          </a:prstGeom>
        </p:spPr>
        <p:txBody>
          <a:bodyPr wrap="square">
            <a:spAutoFit/>
          </a:bodyPr>
          <a:lstStyle/>
          <a:p>
            <a:pPr algn="ctr"/>
            <a:r>
              <a:rPr lang="es-ES" sz="1200" b="1" dirty="0">
                <a:latin typeface="Cambria" panose="02040503050406030204" pitchFamily="18" charset="0"/>
                <a:ea typeface="Cambria" panose="02040503050406030204" pitchFamily="18" charset="0"/>
              </a:rPr>
              <a:t>Milicianos del Ejército Popular de la II República entran en la ciudad de Guadalajara</a:t>
            </a:r>
          </a:p>
        </p:txBody>
      </p:sp>
    </p:spTree>
    <p:extLst>
      <p:ext uri="{BB962C8B-B14F-4D97-AF65-F5344CB8AC3E}">
        <p14:creationId xmlns:p14="http://schemas.microsoft.com/office/powerpoint/2010/main" val="1542143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5815" y="286967"/>
            <a:ext cx="9500382"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2. La etapa central y decisiva de la guerra (abril-mayo de 1937 a noviembre de 1938). </a:t>
            </a:r>
          </a:p>
        </p:txBody>
      </p:sp>
      <p:sp>
        <p:nvSpPr>
          <p:cNvPr id="3" name="Rectángulo 2"/>
          <p:cNvSpPr/>
          <p:nvPr/>
        </p:nvSpPr>
        <p:spPr>
          <a:xfrm>
            <a:off x="515815" y="746035"/>
            <a:ext cx="11329182" cy="507831"/>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Tras la batalla de Guadalajara, Franco renuncia a la conquista de Madrid. El objetivo ahora es conquistar el Norte. </a:t>
            </a:r>
          </a:p>
        </p:txBody>
      </p:sp>
      <p:sp>
        <p:nvSpPr>
          <p:cNvPr id="4" name="Rectángulo 3"/>
          <p:cNvSpPr/>
          <p:nvPr/>
        </p:nvSpPr>
        <p:spPr>
          <a:xfrm>
            <a:off x="515815" y="1343602"/>
            <a:ext cx="6403356"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La caída de la franja cantábrica (abril-octubre de 1937). </a:t>
            </a:r>
          </a:p>
        </p:txBody>
      </p:sp>
      <p:sp>
        <p:nvSpPr>
          <p:cNvPr id="5" name="Rectángulo 4"/>
          <p:cNvSpPr/>
          <p:nvPr/>
        </p:nvSpPr>
        <p:spPr>
          <a:xfrm>
            <a:off x="590841" y="2073196"/>
            <a:ext cx="4675165" cy="3416320"/>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El primer gran revés republicano es la conquista por Franco de toda la cornisa cantábrica, </a:t>
            </a:r>
            <a:r>
              <a:rPr lang="es-ES" dirty="0">
                <a:latin typeface="Cambria" panose="02040503050406030204" pitchFamily="18" charset="0"/>
                <a:ea typeface="Cambria" panose="02040503050406030204" pitchFamily="18" charset="0"/>
              </a:rPr>
              <a:t>Vizcaya, Santander y Asturias (abril y octubre de 1937).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26 de abril sucede el célebre hecho de la destrucción de </a:t>
            </a:r>
            <a:r>
              <a:rPr lang="es-ES" b="1" dirty="0">
                <a:latin typeface="Cambria" panose="02040503050406030204" pitchFamily="18" charset="0"/>
                <a:ea typeface="Cambria" panose="02040503050406030204" pitchFamily="18" charset="0"/>
              </a:rPr>
              <a:t>Guernica</a:t>
            </a:r>
            <a:r>
              <a:rPr lang="es-ES" dirty="0">
                <a:latin typeface="Cambria" panose="02040503050406030204" pitchFamily="18" charset="0"/>
                <a:ea typeface="Cambria" panose="02040503050406030204" pitchFamily="18" charset="0"/>
              </a:rPr>
              <a:t> por la aviación alemana de la Legión Cóndor. </a:t>
            </a:r>
          </a:p>
        </p:txBody>
      </p:sp>
      <p:pic>
        <p:nvPicPr>
          <p:cNvPr id="8" name="Imagen 7"/>
          <p:cNvPicPr>
            <a:picLocks noChangeAspect="1"/>
          </p:cNvPicPr>
          <p:nvPr/>
        </p:nvPicPr>
        <p:blipFill>
          <a:blip r:embed="rId2"/>
          <a:stretch>
            <a:fillRect/>
          </a:stretch>
        </p:blipFill>
        <p:spPr>
          <a:xfrm>
            <a:off x="5852160" y="3975142"/>
            <a:ext cx="4874602" cy="2791266"/>
          </a:xfrm>
          <a:prstGeom prst="rect">
            <a:avLst/>
          </a:prstGeom>
        </p:spPr>
      </p:pic>
      <p:pic>
        <p:nvPicPr>
          <p:cNvPr id="9" name="Imagen 8"/>
          <p:cNvPicPr>
            <a:picLocks noChangeAspect="1"/>
          </p:cNvPicPr>
          <p:nvPr/>
        </p:nvPicPr>
        <p:blipFill>
          <a:blip r:embed="rId3"/>
          <a:stretch>
            <a:fillRect/>
          </a:stretch>
        </p:blipFill>
        <p:spPr>
          <a:xfrm>
            <a:off x="7382083" y="1183156"/>
            <a:ext cx="3822981" cy="2598200"/>
          </a:xfrm>
          <a:prstGeom prst="rect">
            <a:avLst/>
          </a:prstGeom>
        </p:spPr>
      </p:pic>
    </p:spTree>
    <p:extLst>
      <p:ext uri="{BB962C8B-B14F-4D97-AF65-F5344CB8AC3E}">
        <p14:creationId xmlns:p14="http://schemas.microsoft.com/office/powerpoint/2010/main" val="1334099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pbs.twimg.com/media/Dr6D2zNX4AMu85k.jpg"/>
          <p:cNvPicPr>
            <a:picLocks noChangeAspect="1" noChangeArrowheads="1"/>
          </p:cNvPicPr>
          <p:nvPr/>
        </p:nvPicPr>
        <p:blipFill rotWithShape="1">
          <a:blip r:embed="rId2">
            <a:extLst>
              <a:ext uri="{28A0092B-C50C-407E-A947-70E740481C1C}">
                <a14:useLocalDpi xmlns:a14="http://schemas.microsoft.com/office/drawing/2010/main" val="0"/>
              </a:ext>
            </a:extLst>
          </a:blip>
          <a:srcRect l="2871" t="3426" r="3282" b="4836"/>
          <a:stretch/>
        </p:blipFill>
        <p:spPr bwMode="auto">
          <a:xfrm>
            <a:off x="1519311" y="130518"/>
            <a:ext cx="8581292" cy="5950634"/>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079674" y="6141619"/>
            <a:ext cx="7460566" cy="307777"/>
          </a:xfrm>
          <a:prstGeom prst="rect">
            <a:avLst/>
          </a:prstGeom>
        </p:spPr>
        <p:txBody>
          <a:bodyPr wrap="square">
            <a:spAutoFit/>
          </a:bodyPr>
          <a:lstStyle/>
          <a:p>
            <a:pPr algn="ctr"/>
            <a:r>
              <a:rPr lang="es-ES" sz="1400" b="1" dirty="0">
                <a:latin typeface="Cambria" panose="02040503050406030204" pitchFamily="18" charset="0"/>
                <a:ea typeface="Cambria" panose="02040503050406030204" pitchFamily="18" charset="0"/>
              </a:rPr>
              <a:t>1937,  C/García Más, Albacete bombardeo de la legión Cóndor durante la guerra civil.</a:t>
            </a:r>
          </a:p>
        </p:txBody>
      </p:sp>
    </p:spTree>
    <p:extLst>
      <p:ext uri="{BB962C8B-B14F-4D97-AF65-F5344CB8AC3E}">
        <p14:creationId xmlns:p14="http://schemas.microsoft.com/office/powerpoint/2010/main" val="2831726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945"/>
          <a:stretch/>
        </p:blipFill>
        <p:spPr>
          <a:xfrm>
            <a:off x="0" y="0"/>
            <a:ext cx="7459235" cy="5571067"/>
          </a:xfrm>
          <a:prstGeom prst="rect">
            <a:avLst/>
          </a:prstGeom>
        </p:spPr>
      </p:pic>
      <p:sp>
        <p:nvSpPr>
          <p:cNvPr id="3" name="Rectángulo 2"/>
          <p:cNvSpPr/>
          <p:nvPr/>
        </p:nvSpPr>
        <p:spPr>
          <a:xfrm>
            <a:off x="7615311" y="385750"/>
            <a:ext cx="4468837" cy="632480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Las cosas parecen complicárseles a la República en el tramo final de la Guerra, tal y como vemos en este mapa. En él apreciamos, por un lado, la desaparición de las plazas republicanas en el Cantábrico, tras el bombardeo de Guernica (Abril 1937) y el asedio a toda la zona, que caerá poco después en manos de las tropas de Franco. Si nos fijamos en la zona del Levante, veremos cómo </a:t>
            </a:r>
            <a:r>
              <a:rPr lang="es-ES" b="1" dirty="0">
                <a:latin typeface="Cambria" panose="02040503050406030204" pitchFamily="18" charset="0"/>
                <a:ea typeface="Cambria" panose="02040503050406030204" pitchFamily="18" charset="0"/>
              </a:rPr>
              <a:t>la España Republicana ha quedado partida en dos </a:t>
            </a:r>
            <a:r>
              <a:rPr lang="es-ES" dirty="0">
                <a:latin typeface="Cambria" panose="02040503050406030204" pitchFamily="18" charset="0"/>
                <a:ea typeface="Cambria" panose="02040503050406030204" pitchFamily="18" charset="0"/>
              </a:rPr>
              <a:t>tras la larga y cruenta Batalla del Ebro. Las Islas Baleares aparecen también incorporadas al llamado "bando nacional"</a:t>
            </a:r>
          </a:p>
          <a:p>
            <a:pPr algn="just">
              <a:lnSpc>
                <a:spcPct val="150000"/>
              </a:lnSpc>
            </a:pPr>
            <a:endParaRPr lang="es-E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697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2369" y="332666"/>
            <a:ext cx="5978770" cy="5493812"/>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El 18 de julio de 1936 se extiende por la Península un golpe de Estado militar contra el gobierno del Frente Popular.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activa participación del pueblo y la lealtad de casi la mitad del Ejército hacia la República hacen que </a:t>
            </a:r>
            <a:r>
              <a:rPr lang="es-ES" b="1" dirty="0">
                <a:latin typeface="Cambria" panose="02040503050406030204" pitchFamily="18" charset="0"/>
                <a:ea typeface="Cambria" panose="02040503050406030204" pitchFamily="18" charset="0"/>
              </a:rPr>
              <a:t>esta sublevación sólo triunfe en la mitad del país </a:t>
            </a:r>
            <a:r>
              <a:rPr lang="es-ES" dirty="0">
                <a:latin typeface="Cambria" panose="02040503050406030204" pitchFamily="18" charset="0"/>
                <a:ea typeface="Cambria" panose="02040503050406030204" pitchFamily="18" charset="0"/>
              </a:rPr>
              <a:t>y desemboque, por tanto, en </a:t>
            </a:r>
            <a:r>
              <a:rPr lang="es-ES" b="1" dirty="0">
                <a:latin typeface="Cambria" panose="02040503050406030204" pitchFamily="18" charset="0"/>
                <a:ea typeface="Cambria" panose="02040503050406030204" pitchFamily="18" charset="0"/>
              </a:rPr>
              <a:t>una guerra civil de tres años de duración.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Surgen así dos zonas</a:t>
            </a:r>
            <a:r>
              <a:rPr lang="es-ES" dirty="0">
                <a:latin typeface="Cambria" panose="02040503050406030204" pitchFamily="18" charset="0"/>
                <a:ea typeface="Cambria" panose="02040503050406030204" pitchFamily="18" charset="0"/>
              </a:rPr>
              <a:t>: una </a:t>
            </a:r>
            <a:r>
              <a:rPr lang="es-ES" b="1" dirty="0">
                <a:latin typeface="Cambria" panose="02040503050406030204" pitchFamily="18" charset="0"/>
                <a:ea typeface="Cambria" panose="02040503050406030204" pitchFamily="18" charset="0"/>
              </a:rPr>
              <a:t>republicana</a:t>
            </a:r>
            <a:r>
              <a:rPr lang="es-ES" dirty="0">
                <a:latin typeface="Cambria" panose="02040503050406030204" pitchFamily="18" charset="0"/>
                <a:ea typeface="Cambria" panose="02040503050406030204" pitchFamily="18" charset="0"/>
              </a:rPr>
              <a:t> y otra </a:t>
            </a:r>
            <a:r>
              <a:rPr lang="es-ES" b="1" dirty="0">
                <a:latin typeface="Cambria" panose="02040503050406030204" pitchFamily="18" charset="0"/>
                <a:ea typeface="Cambria" panose="02040503050406030204" pitchFamily="18" charset="0"/>
              </a:rPr>
              <a:t>nacional</a:t>
            </a:r>
            <a:r>
              <a:rPr lang="es-ES" dirty="0">
                <a:latin typeface="Cambria" panose="02040503050406030204" pitchFamily="18" charset="0"/>
                <a:ea typeface="Cambria" panose="02040503050406030204" pitchFamily="18" charset="0"/>
              </a:rPr>
              <a:t> con sus respectivos ejércitos, gobiernos e instituciones. </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3"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8253" y="3413490"/>
            <a:ext cx="4445392" cy="30994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7118254" y="332666"/>
            <a:ext cx="4445391" cy="2867713"/>
          </a:xfrm>
          <a:prstGeom prst="rect">
            <a:avLst/>
          </a:prstGeom>
        </p:spPr>
      </p:pic>
    </p:spTree>
    <p:extLst>
      <p:ext uri="{BB962C8B-B14F-4D97-AF65-F5344CB8AC3E}">
        <p14:creationId xmlns:p14="http://schemas.microsoft.com/office/powerpoint/2010/main" val="3187677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1409" y="293497"/>
            <a:ext cx="5561428" cy="258532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Ahora la República emprende ofensivas en otros frentes (</a:t>
            </a:r>
            <a:r>
              <a:rPr lang="es-ES" b="1" dirty="0" err="1">
                <a:latin typeface="Cambria" panose="02040503050406030204" pitchFamily="18" charset="0"/>
                <a:ea typeface="Cambria" panose="02040503050406030204" pitchFamily="18" charset="0"/>
              </a:rPr>
              <a:t>Brunete</a:t>
            </a:r>
            <a:r>
              <a:rPr lang="es-ES" dirty="0">
                <a:latin typeface="Cambria" panose="02040503050406030204" pitchFamily="18" charset="0"/>
                <a:ea typeface="Cambria" panose="02040503050406030204" pitchFamily="18" charset="0"/>
              </a:rPr>
              <a:t>, al oeste de Madrid, en julio de 1937, y en </a:t>
            </a:r>
            <a:r>
              <a:rPr lang="es-ES" b="1" dirty="0">
                <a:latin typeface="Cambria" panose="02040503050406030204" pitchFamily="18" charset="0"/>
                <a:ea typeface="Cambria" panose="02040503050406030204" pitchFamily="18" charset="0"/>
              </a:rPr>
              <a:t>Aragón</a:t>
            </a:r>
            <a:r>
              <a:rPr lang="es-ES" dirty="0">
                <a:latin typeface="Cambria" panose="02040503050406030204" pitchFamily="18" charset="0"/>
                <a:ea typeface="Cambria" panose="02040503050406030204" pitchFamily="18" charset="0"/>
              </a:rPr>
              <a:t>, en agosto-septiembre), donde los republicanos desencadenaron un fuerte ataque a la altura de </a:t>
            </a:r>
            <a:r>
              <a:rPr lang="es-ES" b="1" dirty="0">
                <a:latin typeface="Cambria" panose="02040503050406030204" pitchFamily="18" charset="0"/>
                <a:ea typeface="Cambria" panose="02040503050406030204" pitchFamily="18" charset="0"/>
              </a:rPr>
              <a:t>Belchite, </a:t>
            </a:r>
            <a:r>
              <a:rPr lang="es-ES" dirty="0">
                <a:latin typeface="Cambria" panose="02040503050406030204" pitchFamily="18" charset="0"/>
                <a:ea typeface="Cambria" panose="02040503050406030204" pitchFamily="18" charset="0"/>
              </a:rPr>
              <a:t>donde se formaliza una </a:t>
            </a:r>
            <a:r>
              <a:rPr lang="es-ES" b="1" dirty="0">
                <a:latin typeface="Cambria" panose="02040503050406030204" pitchFamily="18" charset="0"/>
                <a:ea typeface="Cambria" panose="02040503050406030204" pitchFamily="18" charset="0"/>
              </a:rPr>
              <a:t>gran batalla sin que introduzca variaciones esenciales. </a:t>
            </a:r>
          </a:p>
        </p:txBody>
      </p:sp>
      <p:pic>
        <p:nvPicPr>
          <p:cNvPr id="3" name="Imagen 2"/>
          <p:cNvPicPr>
            <a:picLocks noChangeAspect="1"/>
          </p:cNvPicPr>
          <p:nvPr/>
        </p:nvPicPr>
        <p:blipFill>
          <a:blip r:embed="rId2"/>
          <a:stretch>
            <a:fillRect/>
          </a:stretch>
        </p:blipFill>
        <p:spPr>
          <a:xfrm>
            <a:off x="431409" y="3094892"/>
            <a:ext cx="6023705" cy="3388334"/>
          </a:xfrm>
          <a:prstGeom prst="rect">
            <a:avLst/>
          </a:prstGeom>
        </p:spPr>
      </p:pic>
      <p:pic>
        <p:nvPicPr>
          <p:cNvPr id="4" name="Imagen 3"/>
          <p:cNvPicPr>
            <a:picLocks noChangeAspect="1"/>
          </p:cNvPicPr>
          <p:nvPr/>
        </p:nvPicPr>
        <p:blipFill>
          <a:blip r:embed="rId3"/>
          <a:stretch>
            <a:fillRect/>
          </a:stretch>
        </p:blipFill>
        <p:spPr>
          <a:xfrm>
            <a:off x="6709639" y="293497"/>
            <a:ext cx="5144736" cy="4270131"/>
          </a:xfrm>
          <a:prstGeom prst="rect">
            <a:avLst/>
          </a:prstGeom>
        </p:spPr>
      </p:pic>
    </p:spTree>
    <p:extLst>
      <p:ext uri="{BB962C8B-B14F-4D97-AF65-F5344CB8AC3E}">
        <p14:creationId xmlns:p14="http://schemas.microsoft.com/office/powerpoint/2010/main" val="2719950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1409" y="264161"/>
            <a:ext cx="8009206"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b) La guerra en la primera mitad de 1938: de Teruel al Mediterráneo.</a:t>
            </a:r>
          </a:p>
        </p:txBody>
      </p:sp>
      <p:sp>
        <p:nvSpPr>
          <p:cNvPr id="3" name="Rectángulo 2"/>
          <p:cNvSpPr/>
          <p:nvPr/>
        </p:nvSpPr>
        <p:spPr>
          <a:xfrm>
            <a:off x="431410" y="2232157"/>
            <a:ext cx="5364480" cy="383181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Ahora el plan de Franco consistió en </a:t>
            </a:r>
            <a:r>
              <a:rPr lang="es-ES" b="1" dirty="0">
                <a:latin typeface="Cambria" panose="02040503050406030204" pitchFamily="18" charset="0"/>
                <a:ea typeface="Cambria" panose="02040503050406030204" pitchFamily="18" charset="0"/>
              </a:rPr>
              <a:t>penetrar por el valle del Ebro </a:t>
            </a:r>
            <a:r>
              <a:rPr lang="es-ES" dirty="0">
                <a:latin typeface="Cambria" panose="02040503050406030204" pitchFamily="18" charset="0"/>
                <a:ea typeface="Cambria" panose="02040503050406030204" pitchFamily="18" charset="0"/>
              </a:rPr>
              <a:t>con el objetivo de alcanzar las costas del Mediterráneo y </a:t>
            </a:r>
            <a:r>
              <a:rPr lang="es-ES" b="1" dirty="0">
                <a:latin typeface="Cambria" panose="02040503050406030204" pitchFamily="18" charset="0"/>
                <a:ea typeface="Cambria" panose="02040503050406030204" pitchFamily="18" charset="0"/>
              </a:rPr>
              <a:t>dividir en dos el territorio republicano, dejando a Cataluña aislada.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Ocupa Castellón y  sigue hacia Valencia, pero la República responde con una gran ofensiva. </a:t>
            </a:r>
          </a:p>
          <a:p>
            <a:pPr algn="just">
              <a:lnSpc>
                <a:spcPct val="150000"/>
              </a:lnSpc>
            </a:pPr>
            <a:r>
              <a:rPr lang="es-ES" dirty="0">
                <a:latin typeface="Cambria" panose="02040503050406030204" pitchFamily="18" charset="0"/>
                <a:ea typeface="Cambria" panose="02040503050406030204" pitchFamily="18" charset="0"/>
              </a:rPr>
              <a:t>Es </a:t>
            </a:r>
            <a:r>
              <a:rPr lang="es-ES" b="1" dirty="0">
                <a:latin typeface="Cambria" panose="02040503050406030204" pitchFamily="18" charset="0"/>
                <a:ea typeface="Cambria" panose="02040503050406030204" pitchFamily="18" charset="0"/>
              </a:rPr>
              <a:t>la batalla del Ebro</a:t>
            </a:r>
            <a:r>
              <a:rPr lang="es-ES" dirty="0">
                <a:latin typeface="Cambria" panose="02040503050406030204" pitchFamily="18" charset="0"/>
                <a:ea typeface="Cambria" panose="02040503050406030204" pitchFamily="18" charset="0"/>
              </a:rPr>
              <a:t>, desarrollada entre julio y noviembre de 1938. </a:t>
            </a:r>
          </a:p>
        </p:txBody>
      </p:sp>
      <p:pic>
        <p:nvPicPr>
          <p:cNvPr id="4" name="Imagen 3"/>
          <p:cNvPicPr>
            <a:picLocks noChangeAspect="1"/>
          </p:cNvPicPr>
          <p:nvPr/>
        </p:nvPicPr>
        <p:blipFill>
          <a:blip r:embed="rId2"/>
          <a:stretch>
            <a:fillRect/>
          </a:stretch>
        </p:blipFill>
        <p:spPr>
          <a:xfrm>
            <a:off x="5969392" y="1530725"/>
            <a:ext cx="5763063" cy="5209809"/>
          </a:xfrm>
          <a:prstGeom prst="rect">
            <a:avLst/>
          </a:prstGeom>
        </p:spPr>
      </p:pic>
      <p:sp>
        <p:nvSpPr>
          <p:cNvPr id="5" name="Rectángulo 4"/>
          <p:cNvSpPr/>
          <p:nvPr/>
        </p:nvSpPr>
        <p:spPr>
          <a:xfrm>
            <a:off x="431409" y="578745"/>
            <a:ext cx="11301046"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Durante 1938, uno y otro bando se esfuerzan en conseguir la iniciativa. El </a:t>
            </a:r>
            <a:r>
              <a:rPr lang="es-ES" b="1" dirty="0">
                <a:latin typeface="Cambria" panose="02040503050406030204" pitchFamily="18" charset="0"/>
                <a:ea typeface="Cambria" panose="02040503050406030204" pitchFamily="18" charset="0"/>
              </a:rPr>
              <a:t>bando republicano ataca Teruel </a:t>
            </a:r>
            <a:r>
              <a:rPr lang="es-ES" dirty="0">
                <a:latin typeface="Cambria" panose="02040503050406030204" pitchFamily="18" charset="0"/>
                <a:ea typeface="Cambria" panose="02040503050406030204" pitchFamily="18" charset="0"/>
              </a:rPr>
              <a:t>(diciembre de 1937) con iniciales éxitos</a:t>
            </a:r>
            <a:r>
              <a:rPr lang="es-ES" b="1" dirty="0">
                <a:latin typeface="Cambria" panose="02040503050406030204" pitchFamily="18" charset="0"/>
                <a:ea typeface="Cambria" panose="02040503050406030204" pitchFamily="18" charset="0"/>
              </a:rPr>
              <a:t>. Franco</a:t>
            </a:r>
            <a:r>
              <a:rPr lang="es-ES" dirty="0">
                <a:latin typeface="Cambria" panose="02040503050406030204" pitchFamily="18" charset="0"/>
                <a:ea typeface="Cambria" panose="02040503050406030204" pitchFamily="18" charset="0"/>
              </a:rPr>
              <a:t>, ordenaba la contraofensiva y el 22 de febrero </a:t>
            </a:r>
            <a:r>
              <a:rPr lang="es-ES" b="1" dirty="0">
                <a:latin typeface="Cambria" panose="02040503050406030204" pitchFamily="18" charset="0"/>
                <a:ea typeface="Cambria" panose="02040503050406030204" pitchFamily="18" charset="0"/>
              </a:rPr>
              <a:t>reconquista Teruel. </a:t>
            </a:r>
          </a:p>
        </p:txBody>
      </p:sp>
    </p:spTree>
    <p:extLst>
      <p:ext uri="{BB962C8B-B14F-4D97-AF65-F5344CB8AC3E}">
        <p14:creationId xmlns:p14="http://schemas.microsoft.com/office/powerpoint/2010/main" val="1263343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1748" y="259223"/>
            <a:ext cx="7868529"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c) La batalla del Ebro (25 de julio de 1938-15 de noviembre de 1938). </a:t>
            </a:r>
          </a:p>
        </p:txBody>
      </p:sp>
      <p:sp>
        <p:nvSpPr>
          <p:cNvPr id="3" name="Rectángulo 2"/>
          <p:cNvSpPr/>
          <p:nvPr/>
        </p:nvSpPr>
        <p:spPr>
          <a:xfrm>
            <a:off x="501748" y="1414692"/>
            <a:ext cx="5927188" cy="466281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a:t>
            </a:r>
            <a:r>
              <a:rPr lang="es-ES" b="1" dirty="0">
                <a:latin typeface="Cambria" panose="02040503050406030204" pitchFamily="18" charset="0"/>
                <a:ea typeface="Cambria" panose="02040503050406030204" pitchFamily="18" charset="0"/>
              </a:rPr>
              <a:t>última gran batalla de la guerra </a:t>
            </a:r>
            <a:r>
              <a:rPr lang="es-ES" dirty="0">
                <a:latin typeface="Cambria" panose="02040503050406030204" pitchFamily="18" charset="0"/>
                <a:ea typeface="Cambria" panose="02040503050406030204" pitchFamily="18" charset="0"/>
              </a:rPr>
              <a:t>comienza el 25 de julio con el paso del río Ebro por </a:t>
            </a:r>
            <a:r>
              <a:rPr lang="es-ES" dirty="0" err="1">
                <a:latin typeface="Cambria" panose="02040503050406030204" pitchFamily="18" charset="0"/>
                <a:ea typeface="Cambria" panose="02040503050406030204" pitchFamily="18" charset="0"/>
              </a:rPr>
              <a:t>Mequinenza</a:t>
            </a:r>
            <a:r>
              <a:rPr lang="es-ES" dirty="0">
                <a:latin typeface="Cambria" panose="02040503050406030204" pitchFamily="18" charset="0"/>
                <a:ea typeface="Cambria" panose="02040503050406030204" pitchFamily="18" charset="0"/>
              </a:rPr>
              <a:t>. </a:t>
            </a:r>
          </a:p>
          <a:p>
            <a:pPr algn="just">
              <a:lnSpc>
                <a:spcPct val="150000"/>
              </a:lnSpc>
            </a:pPr>
            <a:r>
              <a:rPr lang="es-ES" dirty="0">
                <a:latin typeface="Cambria" panose="02040503050406030204" pitchFamily="18" charset="0"/>
                <a:ea typeface="Cambria" panose="02040503050406030204" pitchFamily="18" charset="0"/>
              </a:rPr>
              <a:t>Las batallas más duras se producen en septiembre.</a:t>
            </a:r>
          </a:p>
          <a:p>
            <a:pPr algn="just">
              <a:lnSpc>
                <a:spcPct val="150000"/>
              </a:lnSpc>
            </a:pPr>
            <a:r>
              <a:rPr lang="es-ES" dirty="0">
                <a:latin typeface="Cambria" panose="02040503050406030204" pitchFamily="18" charset="0"/>
                <a:ea typeface="Cambria" panose="02040503050406030204" pitchFamily="18" charset="0"/>
              </a:rPr>
              <a:t> </a:t>
            </a:r>
          </a:p>
          <a:p>
            <a:pPr algn="just">
              <a:lnSpc>
                <a:spcPct val="150000"/>
              </a:lnSpc>
            </a:pPr>
            <a:r>
              <a:rPr lang="es-ES" dirty="0">
                <a:latin typeface="Cambria" panose="02040503050406030204" pitchFamily="18" charset="0"/>
                <a:ea typeface="Cambria" panose="02040503050406030204" pitchFamily="18" charset="0"/>
              </a:rPr>
              <a:t>El día 15 de noviembre, las últimas fuerzas republicanas repasaban el Ebro.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Concluía </a:t>
            </a:r>
            <a:r>
              <a:rPr lang="es-ES" b="1" dirty="0">
                <a:latin typeface="Cambria" panose="02040503050406030204" pitchFamily="18" charset="0"/>
                <a:ea typeface="Cambria" panose="02040503050406030204" pitchFamily="18" charset="0"/>
              </a:rPr>
              <a:t>la batalla más encarnizada de la guerra </a:t>
            </a:r>
            <a:r>
              <a:rPr lang="es-ES" dirty="0">
                <a:latin typeface="Cambria" panose="02040503050406030204" pitchFamily="18" charset="0"/>
                <a:ea typeface="Cambria" panose="02040503050406030204" pitchFamily="18" charset="0"/>
              </a:rPr>
              <a:t>(30.000 bajas franquistas y el doble republicanas), un ejemplo de batalla de desgaste que </a:t>
            </a:r>
            <a:r>
              <a:rPr lang="es-ES" b="1" dirty="0">
                <a:latin typeface="Cambria" panose="02040503050406030204" pitchFamily="18" charset="0"/>
                <a:ea typeface="Cambria" panose="02040503050406030204" pitchFamily="18" charset="0"/>
              </a:rPr>
              <a:t>terminó con buena parte de las reservas republicanas.</a:t>
            </a:r>
          </a:p>
        </p:txBody>
      </p:sp>
      <p:pic>
        <p:nvPicPr>
          <p:cNvPr id="4" name="Imagen 3"/>
          <p:cNvPicPr>
            <a:picLocks noChangeAspect="1"/>
          </p:cNvPicPr>
          <p:nvPr/>
        </p:nvPicPr>
        <p:blipFill>
          <a:blip r:embed="rId2"/>
          <a:stretch>
            <a:fillRect/>
          </a:stretch>
        </p:blipFill>
        <p:spPr>
          <a:xfrm>
            <a:off x="7143000" y="3758852"/>
            <a:ext cx="4650343" cy="2975316"/>
          </a:xfrm>
          <a:prstGeom prst="rect">
            <a:avLst/>
          </a:prstGeom>
        </p:spPr>
      </p:pic>
      <p:pic>
        <p:nvPicPr>
          <p:cNvPr id="5" name="Imagen 4"/>
          <p:cNvPicPr>
            <a:picLocks noChangeAspect="1"/>
          </p:cNvPicPr>
          <p:nvPr/>
        </p:nvPicPr>
        <p:blipFill>
          <a:blip r:embed="rId3"/>
          <a:stretch>
            <a:fillRect/>
          </a:stretch>
        </p:blipFill>
        <p:spPr>
          <a:xfrm>
            <a:off x="7145683" y="725672"/>
            <a:ext cx="4647660" cy="2838945"/>
          </a:xfrm>
          <a:prstGeom prst="rect">
            <a:avLst/>
          </a:prstGeom>
        </p:spPr>
      </p:pic>
    </p:spTree>
    <p:extLst>
      <p:ext uri="{BB962C8B-B14F-4D97-AF65-F5344CB8AC3E}">
        <p14:creationId xmlns:p14="http://schemas.microsoft.com/office/powerpoint/2010/main" val="295135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1409" y="320431"/>
            <a:ext cx="9106486"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3. La última etapa de la guerra (15 de noviembre de 1938-28 de marzo de 1939). </a:t>
            </a:r>
          </a:p>
        </p:txBody>
      </p:sp>
      <p:sp>
        <p:nvSpPr>
          <p:cNvPr id="3" name="Rectángulo 2"/>
          <p:cNvSpPr/>
          <p:nvPr/>
        </p:nvSpPr>
        <p:spPr>
          <a:xfrm>
            <a:off x="431409" y="898358"/>
            <a:ext cx="6518032"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Se entraba, pues, en el </a:t>
            </a:r>
            <a:r>
              <a:rPr lang="es-ES" b="1" dirty="0">
                <a:latin typeface="Cambria" panose="02040503050406030204" pitchFamily="18" charset="0"/>
                <a:ea typeface="Cambria" panose="02040503050406030204" pitchFamily="18" charset="0"/>
              </a:rPr>
              <a:t>último ciclo de la guerra</a:t>
            </a:r>
            <a:r>
              <a:rPr lang="es-ES" dirty="0">
                <a:latin typeface="Cambria" panose="02040503050406030204" pitchFamily="18" charset="0"/>
                <a:ea typeface="Cambria" panose="02040503050406030204" pitchFamily="18" charset="0"/>
              </a:rPr>
              <a:t>, de escasa actividad bélica, que culminaría con la descomposición política interna de la República.</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El 23 de diciembre de 1938 inició </a:t>
            </a:r>
            <a:r>
              <a:rPr lang="es-ES" b="1" dirty="0">
                <a:latin typeface="Cambria" panose="02040503050406030204" pitchFamily="18" charset="0"/>
                <a:ea typeface="Cambria" panose="02040503050406030204" pitchFamily="18" charset="0"/>
              </a:rPr>
              <a:t>Franco su ofensiva final en Cataluña</a:t>
            </a:r>
            <a:r>
              <a:rPr lang="es-ES" dirty="0">
                <a:latin typeface="Cambria" panose="02040503050406030204" pitchFamily="18" charset="0"/>
                <a:ea typeface="Cambria" panose="02040503050406030204" pitchFamily="18" charset="0"/>
              </a:rPr>
              <a:t> (caen Lérida, Tarragona, Barcelona y Gerona.</a:t>
            </a:r>
          </a:p>
          <a:p>
            <a:pPr algn="just">
              <a:lnSpc>
                <a:spcPct val="150000"/>
              </a:lnSpc>
            </a:pPr>
            <a:r>
              <a:rPr lang="es-ES" dirty="0">
                <a:latin typeface="Cambria" panose="02040503050406030204" pitchFamily="18" charset="0"/>
                <a:ea typeface="Cambria" panose="02040503050406030204" pitchFamily="18" charset="0"/>
              </a:rPr>
              <a:t> </a:t>
            </a:r>
          </a:p>
          <a:p>
            <a:pPr algn="just">
              <a:lnSpc>
                <a:spcPct val="150000"/>
              </a:lnSpc>
            </a:pPr>
            <a:r>
              <a:rPr lang="es-ES" b="1" dirty="0">
                <a:latin typeface="Cambria" panose="02040503050406030204" pitchFamily="18" charset="0"/>
                <a:ea typeface="Cambria" panose="02040503050406030204" pitchFamily="18" charset="0"/>
              </a:rPr>
              <a:t>Azaña y Negrín cruzaban la frontera</a:t>
            </a:r>
            <a:r>
              <a:rPr lang="es-ES" dirty="0">
                <a:latin typeface="Cambria" panose="02040503050406030204" pitchFamily="18" charset="0"/>
                <a:ea typeface="Cambria" panose="02040503050406030204" pitchFamily="18" charset="0"/>
              </a:rPr>
              <a:t>, sin embargo, Negrín decidió regresar para ponerse al frente de la zona republicana (Centro-Este-Sureste), con el objetivo de continuar la resistencia: “¡Resistir es vencer!”, Franco ya había promulgado la</a:t>
            </a:r>
            <a:r>
              <a:rPr lang="es-ES" b="1" dirty="0">
                <a:latin typeface="Cambria" panose="02040503050406030204" pitchFamily="18" charset="0"/>
                <a:ea typeface="Cambria" panose="02040503050406030204" pitchFamily="18" charset="0"/>
              </a:rPr>
              <a:t> Ley de Responsabilidades Políticas </a:t>
            </a:r>
            <a:r>
              <a:rPr lang="es-ES" dirty="0">
                <a:latin typeface="Cambria" panose="02040503050406030204" pitchFamily="18" charset="0"/>
                <a:ea typeface="Cambria" panose="02040503050406030204" pitchFamily="18" charset="0"/>
              </a:rPr>
              <a:t>(febrero de 1939) no daba pie a la esperanza precisamente.</a:t>
            </a:r>
          </a:p>
        </p:txBody>
      </p:sp>
      <p:pic>
        <p:nvPicPr>
          <p:cNvPr id="4" name="Imagen 3"/>
          <p:cNvPicPr>
            <a:picLocks noChangeAspect="1"/>
          </p:cNvPicPr>
          <p:nvPr/>
        </p:nvPicPr>
        <p:blipFill>
          <a:blip r:embed="rId2"/>
          <a:stretch>
            <a:fillRect/>
          </a:stretch>
        </p:blipFill>
        <p:spPr>
          <a:xfrm>
            <a:off x="7124873" y="1379621"/>
            <a:ext cx="4826041" cy="3541044"/>
          </a:xfrm>
          <a:prstGeom prst="rect">
            <a:avLst/>
          </a:prstGeom>
        </p:spPr>
      </p:pic>
      <p:sp>
        <p:nvSpPr>
          <p:cNvPr id="5" name="Rectángulo 4"/>
          <p:cNvSpPr/>
          <p:nvPr/>
        </p:nvSpPr>
        <p:spPr>
          <a:xfrm>
            <a:off x="7124874" y="4936708"/>
            <a:ext cx="4826041" cy="646331"/>
          </a:xfrm>
          <a:prstGeom prst="rect">
            <a:avLst/>
          </a:prstGeom>
        </p:spPr>
        <p:txBody>
          <a:bodyPr wrap="square">
            <a:spAutoFit/>
          </a:bodyPr>
          <a:lstStyle/>
          <a:p>
            <a:r>
              <a:rPr lang="es-ES" sz="1200" b="1" dirty="0">
                <a:latin typeface="Cambria" panose="02040503050406030204" pitchFamily="18" charset="0"/>
                <a:ea typeface="Cambria" panose="02040503050406030204" pitchFamily="18" charset="0"/>
              </a:rPr>
              <a:t>5 febrero 1939: el presidente de la República Manuel Azaña cruza la frontera francesa con Negrín, </a:t>
            </a:r>
            <a:r>
              <a:rPr lang="es-ES" sz="1200" b="1" dirty="0" err="1">
                <a:latin typeface="Cambria" panose="02040503050406030204" pitchFamily="18" charset="0"/>
                <a:ea typeface="Cambria" panose="02040503050406030204" pitchFamily="18" charset="0"/>
              </a:rPr>
              <a:t>Companys</a:t>
            </a:r>
            <a:r>
              <a:rPr lang="es-ES" sz="1200" b="1" dirty="0">
                <a:latin typeface="Cambria" panose="02040503050406030204" pitchFamily="18" charset="0"/>
                <a:ea typeface="Cambria" panose="02040503050406030204" pitchFamily="18" charset="0"/>
              </a:rPr>
              <a:t>, el lehendakari Aguirre y otras autoridades republicanas.</a:t>
            </a:r>
          </a:p>
        </p:txBody>
      </p:sp>
    </p:spTree>
    <p:extLst>
      <p:ext uri="{BB962C8B-B14F-4D97-AF65-F5344CB8AC3E}">
        <p14:creationId xmlns:p14="http://schemas.microsoft.com/office/powerpoint/2010/main" val="754194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8975" y="582718"/>
            <a:ext cx="6363287" cy="5493812"/>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El coronel Casado</a:t>
            </a:r>
            <a:r>
              <a:rPr lang="es-ES" dirty="0">
                <a:latin typeface="Cambria" panose="02040503050406030204" pitchFamily="18" charset="0"/>
                <a:ea typeface="Cambria" panose="02040503050406030204" pitchFamily="18" charset="0"/>
              </a:rPr>
              <a:t>, jefe del Ejército del Centro </a:t>
            </a:r>
            <a:r>
              <a:rPr lang="es-ES" b="1" dirty="0">
                <a:latin typeface="Cambria" panose="02040503050406030204" pitchFamily="18" charset="0"/>
                <a:ea typeface="Cambria" panose="02040503050406030204" pitchFamily="18" charset="0"/>
              </a:rPr>
              <a:t>creaba un Consejo de Defensa contra</a:t>
            </a:r>
            <a:r>
              <a:rPr lang="es-ES" dirty="0">
                <a:latin typeface="Cambria" panose="02040503050406030204" pitchFamily="18" charset="0"/>
                <a:ea typeface="Cambria" panose="02040503050406030204" pitchFamily="18" charset="0"/>
              </a:rPr>
              <a:t> el gobierno de </a:t>
            </a:r>
            <a:r>
              <a:rPr lang="es-ES" b="1" dirty="0">
                <a:latin typeface="Cambria" panose="02040503050406030204" pitchFamily="18" charset="0"/>
                <a:ea typeface="Cambria" panose="02040503050406030204" pitchFamily="18" charset="0"/>
              </a:rPr>
              <a:t>Negrín</a:t>
            </a:r>
            <a:r>
              <a:rPr lang="es-ES" dirty="0">
                <a:latin typeface="Cambria" panose="02040503050406030204" pitchFamily="18" charset="0"/>
                <a:ea typeface="Cambria" panose="02040503050406030204" pitchFamily="18" charset="0"/>
              </a:rPr>
              <a:t>, al que acusan de estar al servicio de los comunistas. </a:t>
            </a:r>
          </a:p>
          <a:p>
            <a:pPr algn="just">
              <a:lnSpc>
                <a:spcPct val="150000"/>
              </a:lnSpc>
            </a:pPr>
            <a:r>
              <a:rPr lang="es-ES" dirty="0">
                <a:latin typeface="Cambria" panose="02040503050406030204" pitchFamily="18" charset="0"/>
                <a:ea typeface="Cambria" panose="02040503050406030204" pitchFamily="18" charset="0"/>
              </a:rPr>
              <a:t>Viendo todo perdido, </a:t>
            </a:r>
            <a:r>
              <a:rPr lang="es-ES" b="1" dirty="0">
                <a:latin typeface="Cambria" panose="02040503050406030204" pitchFamily="18" charset="0"/>
                <a:ea typeface="Cambria" panose="02040503050406030204" pitchFamily="18" charset="0"/>
              </a:rPr>
              <a:t>Negrín y su gobierno abandonaban España el 6 de marzo.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Casado, fracasó en su negociación con el gobierno de Franco, </a:t>
            </a:r>
            <a:r>
              <a:rPr lang="es-ES" dirty="0">
                <a:latin typeface="Cambria" panose="02040503050406030204" pitchFamily="18" charset="0"/>
                <a:ea typeface="Cambria" panose="02040503050406030204" pitchFamily="18" charset="0"/>
              </a:rPr>
              <a:t>que solo admitía la rendición incondicional. Estos hombres cometían la ingenuidad de pensar que Franco podía pactar con ellos.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Las tropas de Franco entraban en Madrid el 28 de marzo. </a:t>
            </a:r>
          </a:p>
          <a:p>
            <a:pPr algn="just">
              <a:lnSpc>
                <a:spcPct val="150000"/>
              </a:lnSpc>
            </a:pPr>
            <a:r>
              <a:rPr lang="es-ES" b="1" dirty="0">
                <a:latin typeface="Cambria" panose="02040503050406030204" pitchFamily="18" charset="0"/>
                <a:ea typeface="Cambria" panose="02040503050406030204" pitchFamily="18" charset="0"/>
              </a:rPr>
              <a:t>El 1 de abril de 1939 finalizaba la guerra. </a:t>
            </a:r>
          </a:p>
        </p:txBody>
      </p:sp>
      <p:pic>
        <p:nvPicPr>
          <p:cNvPr id="3" name="Imagen 2"/>
          <p:cNvPicPr>
            <a:picLocks noChangeAspect="1"/>
          </p:cNvPicPr>
          <p:nvPr/>
        </p:nvPicPr>
        <p:blipFill>
          <a:blip r:embed="rId2"/>
          <a:stretch>
            <a:fillRect/>
          </a:stretch>
        </p:blipFill>
        <p:spPr>
          <a:xfrm>
            <a:off x="6863059" y="582718"/>
            <a:ext cx="5146781" cy="3400552"/>
          </a:xfrm>
          <a:prstGeom prst="rect">
            <a:avLst/>
          </a:prstGeom>
        </p:spPr>
      </p:pic>
    </p:spTree>
    <p:extLst>
      <p:ext uri="{BB962C8B-B14F-4D97-AF65-F5344CB8AC3E}">
        <p14:creationId xmlns:p14="http://schemas.microsoft.com/office/powerpoint/2010/main" val="325582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154" r="5207"/>
          <a:stretch/>
        </p:blipFill>
        <p:spPr>
          <a:xfrm>
            <a:off x="0" y="-28136"/>
            <a:ext cx="7751298" cy="6186723"/>
          </a:xfrm>
          <a:prstGeom prst="rect">
            <a:avLst/>
          </a:prstGeom>
        </p:spPr>
      </p:pic>
      <p:sp>
        <p:nvSpPr>
          <p:cNvPr id="3" name="Rectángulo 2"/>
          <p:cNvSpPr/>
          <p:nvPr/>
        </p:nvSpPr>
        <p:spPr>
          <a:xfrm>
            <a:off x="8136771" y="274988"/>
            <a:ext cx="3792632" cy="6324808"/>
          </a:xfrm>
          <a:prstGeom prst="rect">
            <a:avLst/>
          </a:prstGeom>
        </p:spPr>
        <p:txBody>
          <a:bodyPr wrap="square">
            <a:spAutoFit/>
          </a:bodyPr>
          <a:lstStyle/>
          <a:p>
            <a:pPr algn="just">
              <a:lnSpc>
                <a:spcPct val="150000"/>
              </a:lnSpc>
            </a:pPr>
            <a:r>
              <a:rPr lang="es-ES" dirty="0">
                <a:solidFill>
                  <a:srgbClr val="333333"/>
                </a:solidFill>
                <a:latin typeface="Cambria" panose="02040503050406030204" pitchFamily="18" charset="0"/>
                <a:ea typeface="Cambria" panose="02040503050406030204" pitchFamily="18" charset="0"/>
              </a:rPr>
              <a:t>Febrero de 1939. En los últimos coletazos de la Guerra, la zona republicana se reduce a una parte de Andalucía Oriental, sur del Levante y la actual Castilla-La Mancha. A estas zonas habría que añadir la ciudad de Madrid, que resistió hasta el final bajo el lema de </a:t>
            </a:r>
            <a:r>
              <a:rPr lang="es-ES" i="1" dirty="0">
                <a:solidFill>
                  <a:srgbClr val="333333"/>
                </a:solidFill>
                <a:latin typeface="Cambria" panose="02040503050406030204" pitchFamily="18" charset="0"/>
                <a:ea typeface="Cambria" panose="02040503050406030204" pitchFamily="18" charset="0"/>
              </a:rPr>
              <a:t>No pasarán,</a:t>
            </a:r>
            <a:r>
              <a:rPr lang="es-ES" dirty="0">
                <a:solidFill>
                  <a:srgbClr val="333333"/>
                </a:solidFill>
                <a:latin typeface="Cambria" panose="02040503050406030204" pitchFamily="18" charset="0"/>
                <a:ea typeface="Cambria" panose="02040503050406030204" pitchFamily="18" charset="0"/>
              </a:rPr>
              <a:t> hasta que el 28 de Marzo el ejército sublevado entra en la ciudad. En los días siguientes, el resto de enclaves importantes que aún permanecían fieles a la República fueron cayendo, hasta que el </a:t>
            </a:r>
            <a:r>
              <a:rPr lang="es-ES" b="1" dirty="0">
                <a:solidFill>
                  <a:srgbClr val="333333"/>
                </a:solidFill>
                <a:latin typeface="Cambria" panose="02040503050406030204" pitchFamily="18" charset="0"/>
                <a:ea typeface="Cambria" panose="02040503050406030204" pitchFamily="18" charset="0"/>
              </a:rPr>
              <a:t>1 de Abril se dio por terminada la Guerra en Alicante</a:t>
            </a:r>
            <a:endParaRPr lang="es-E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7939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72419" y="161026"/>
            <a:ext cx="9936480"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III. EVOLUCIÓN POLÍTICA DE LAS DOS ZONAS Y CONSECUENCIAS DEL CONFLICTO. </a:t>
            </a:r>
          </a:p>
        </p:txBody>
      </p:sp>
      <p:sp>
        <p:nvSpPr>
          <p:cNvPr id="4" name="Rectángulo 3"/>
          <p:cNvSpPr/>
          <p:nvPr/>
        </p:nvSpPr>
        <p:spPr>
          <a:xfrm>
            <a:off x="558018" y="852465"/>
            <a:ext cx="5091458"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a) Evolución política de la España republicana.</a:t>
            </a:r>
          </a:p>
        </p:txBody>
      </p:sp>
      <p:sp>
        <p:nvSpPr>
          <p:cNvPr id="5" name="Rectángulo 4"/>
          <p:cNvSpPr/>
          <p:nvPr/>
        </p:nvSpPr>
        <p:spPr>
          <a:xfrm>
            <a:off x="417341" y="1543904"/>
            <a:ext cx="8457175" cy="4247317"/>
          </a:xfrm>
          <a:prstGeom prst="rect">
            <a:avLst/>
          </a:prstGeom>
        </p:spPr>
        <p:txBody>
          <a:bodyPr wrap="square">
            <a:spAutoFit/>
          </a:bodyPr>
          <a:lstStyle/>
          <a:p>
            <a:pPr marL="285750" indent="-285750" algn="just">
              <a:lnSpc>
                <a:spcPct val="150000"/>
              </a:lnSpc>
              <a:buFontTx/>
              <a:buChar char="-"/>
            </a:pPr>
            <a:r>
              <a:rPr lang="es-ES" dirty="0">
                <a:latin typeface="Cambria" panose="02040503050406030204" pitchFamily="18" charset="0"/>
                <a:ea typeface="Cambria" panose="02040503050406030204" pitchFamily="18" charset="0"/>
              </a:rPr>
              <a:t>La sublevación había provocado la inmediata </a:t>
            </a:r>
            <a:r>
              <a:rPr lang="es-ES" b="1" dirty="0">
                <a:latin typeface="Cambria" panose="02040503050406030204" pitchFamily="18" charset="0"/>
                <a:ea typeface="Cambria" panose="02040503050406030204" pitchFamily="18" charset="0"/>
              </a:rPr>
              <a:t>dimisión </a:t>
            </a:r>
          </a:p>
          <a:p>
            <a:pPr algn="just">
              <a:lnSpc>
                <a:spcPct val="150000"/>
              </a:lnSpc>
            </a:pPr>
            <a:r>
              <a:rPr lang="es-ES" b="1" dirty="0">
                <a:latin typeface="Cambria" panose="02040503050406030204" pitchFamily="18" charset="0"/>
                <a:ea typeface="Cambria" panose="02040503050406030204" pitchFamily="18" charset="0"/>
              </a:rPr>
              <a:t>      del gobierno, dirigido por Santiago Casares Quiroga.</a:t>
            </a:r>
          </a:p>
          <a:p>
            <a:pPr algn="just">
              <a:lnSpc>
                <a:spcPct val="150000"/>
              </a:lnSpc>
            </a:pPr>
            <a:endParaRPr lang="es-ES" dirty="0">
              <a:latin typeface="Cambria" panose="02040503050406030204" pitchFamily="18" charset="0"/>
              <a:ea typeface="Cambria" panose="02040503050406030204" pitchFamily="18" charset="0"/>
            </a:endParaRP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Manuel Azaña encargó a </a:t>
            </a:r>
            <a:r>
              <a:rPr lang="es-ES" b="1" dirty="0">
                <a:latin typeface="Cambria" panose="02040503050406030204" pitchFamily="18" charset="0"/>
                <a:ea typeface="Cambria" panose="02040503050406030204" pitchFamily="18" charset="0"/>
              </a:rPr>
              <a:t>Diego Martínez Barrio </a:t>
            </a:r>
            <a:r>
              <a:rPr lang="es-ES" dirty="0">
                <a:latin typeface="Cambria" panose="02040503050406030204" pitchFamily="18" charset="0"/>
                <a:ea typeface="Cambria" panose="02040503050406030204" pitchFamily="18" charset="0"/>
              </a:rPr>
              <a:t>formar nuevo gobierno (18 de julio). El fracaso de éste en sus gestiones, con el mismo Mola, para paralizar el movimiento insurgente </a:t>
            </a:r>
            <a:r>
              <a:rPr lang="es-ES" b="1" dirty="0">
                <a:latin typeface="Cambria" panose="02040503050406030204" pitchFamily="18" charset="0"/>
                <a:ea typeface="Cambria" panose="02040503050406030204" pitchFamily="18" charset="0"/>
              </a:rPr>
              <a:t>le llevó a dimitir.</a:t>
            </a:r>
          </a:p>
          <a:p>
            <a:pPr algn="just">
              <a:lnSpc>
                <a:spcPct val="150000"/>
              </a:lnSpc>
            </a:pPr>
            <a:r>
              <a:rPr lang="es-ES" dirty="0">
                <a:latin typeface="Cambria" panose="02040503050406030204" pitchFamily="18" charset="0"/>
                <a:ea typeface="Cambria" panose="02040503050406030204" pitchFamily="18" charset="0"/>
              </a:rPr>
              <a:t> </a:t>
            </a:r>
          </a:p>
          <a:p>
            <a:pPr marL="285750" indent="-285750" algn="just">
              <a:lnSpc>
                <a:spcPct val="150000"/>
              </a:lnSpc>
              <a:buFontTx/>
              <a:buChar char="-"/>
            </a:pPr>
            <a:r>
              <a:rPr lang="es-ES" dirty="0">
                <a:latin typeface="Cambria" panose="02040503050406030204" pitchFamily="18" charset="0"/>
                <a:ea typeface="Cambria" panose="02040503050406030204" pitchFamily="18" charset="0"/>
              </a:rPr>
              <a:t>El 19 de julio Azaña confió a </a:t>
            </a:r>
            <a:r>
              <a:rPr lang="es-ES" b="1" dirty="0">
                <a:latin typeface="Cambria" panose="02040503050406030204" pitchFamily="18" charset="0"/>
                <a:ea typeface="Cambria" panose="02040503050406030204" pitchFamily="18" charset="0"/>
              </a:rPr>
              <a:t>José </a:t>
            </a:r>
            <a:r>
              <a:rPr lang="es-ES" b="1" dirty="0" err="1">
                <a:latin typeface="Cambria" panose="02040503050406030204" pitchFamily="18" charset="0"/>
                <a:ea typeface="Cambria" panose="02040503050406030204" pitchFamily="18" charset="0"/>
              </a:rPr>
              <a:t>Giral</a:t>
            </a:r>
            <a:r>
              <a:rPr lang="es-ES" b="1" dirty="0">
                <a:latin typeface="Cambria" panose="02040503050406030204" pitchFamily="18" charset="0"/>
                <a:ea typeface="Cambria" panose="02040503050406030204" pitchFamily="18" charset="0"/>
              </a:rPr>
              <a:t> </a:t>
            </a:r>
            <a:r>
              <a:rPr lang="es-ES" dirty="0">
                <a:latin typeface="Cambria" panose="02040503050406030204" pitchFamily="18" charset="0"/>
                <a:ea typeface="Cambria" panose="02040503050406030204" pitchFamily="18" charset="0"/>
              </a:rPr>
              <a:t>la formación de un  nuevo gobierno, integrado por republicanos de izquierda, que </a:t>
            </a:r>
            <a:r>
              <a:rPr lang="es-ES" b="1" dirty="0">
                <a:latin typeface="Cambria" panose="02040503050406030204" pitchFamily="18" charset="0"/>
                <a:ea typeface="Cambria" panose="02040503050406030204" pitchFamily="18" charset="0"/>
              </a:rPr>
              <a:t>tomó el acuerdo de entregar armas a las milicias de las organizaciones obreras.</a:t>
            </a:r>
          </a:p>
        </p:txBody>
      </p:sp>
      <p:pic>
        <p:nvPicPr>
          <p:cNvPr id="3" name="Imagen 2"/>
          <p:cNvPicPr>
            <a:picLocks noChangeAspect="1"/>
          </p:cNvPicPr>
          <p:nvPr/>
        </p:nvPicPr>
        <p:blipFill>
          <a:blip r:embed="rId2"/>
          <a:stretch>
            <a:fillRect/>
          </a:stretch>
        </p:blipFill>
        <p:spPr>
          <a:xfrm>
            <a:off x="8906082" y="789349"/>
            <a:ext cx="1381862" cy="2041387"/>
          </a:xfrm>
          <a:prstGeom prst="rect">
            <a:avLst/>
          </a:prstGeom>
        </p:spPr>
      </p:pic>
      <p:pic>
        <p:nvPicPr>
          <p:cNvPr id="1026" name="Picture 2" descr="Resultado de imagen de casares quiroga martinez barrio g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082" y="2630260"/>
            <a:ext cx="1397184" cy="207460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4"/>
          <a:stretch>
            <a:fillRect/>
          </a:stretch>
        </p:blipFill>
        <p:spPr>
          <a:xfrm>
            <a:off x="8906082" y="4445678"/>
            <a:ext cx="1428750" cy="2095500"/>
          </a:xfrm>
          <a:prstGeom prst="rect">
            <a:avLst/>
          </a:prstGeom>
        </p:spPr>
      </p:pic>
    </p:spTree>
    <p:extLst>
      <p:ext uri="{BB962C8B-B14F-4D97-AF65-F5344CB8AC3E}">
        <p14:creationId xmlns:p14="http://schemas.microsoft.com/office/powerpoint/2010/main" val="1726311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86153" y="3218474"/>
            <a:ext cx="5673970" cy="87197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Días después,  participarán en ese gobierno </a:t>
            </a:r>
            <a:r>
              <a:rPr lang="es-ES" b="1" dirty="0">
                <a:latin typeface="Cambria" panose="02040503050406030204" pitchFamily="18" charset="0"/>
                <a:ea typeface="Cambria" panose="02040503050406030204" pitchFamily="18" charset="0"/>
              </a:rPr>
              <a:t>cuatro ministros anarquistas. </a:t>
            </a:r>
          </a:p>
        </p:txBody>
      </p:sp>
      <p:pic>
        <p:nvPicPr>
          <p:cNvPr id="2050" name="Picture 2" descr="Resultado de imagen de josÃ© gi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154" y="178913"/>
            <a:ext cx="2472504" cy="3296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8742152" y="5026708"/>
            <a:ext cx="1736309" cy="307777"/>
          </a:xfrm>
          <a:prstGeom prst="rect">
            <a:avLst/>
          </a:prstGeom>
        </p:spPr>
        <p:txBody>
          <a:bodyPr wrap="none">
            <a:spAutoFit/>
          </a:bodyPr>
          <a:lstStyle/>
          <a:p>
            <a:r>
              <a:rPr lang="es-ES" sz="1400" b="1" dirty="0">
                <a:latin typeface="Cambria" panose="02040503050406030204" pitchFamily="18" charset="0"/>
                <a:ea typeface="Cambria" panose="02040503050406030204" pitchFamily="18" charset="0"/>
              </a:rPr>
              <a:t>Federica </a:t>
            </a:r>
            <a:r>
              <a:rPr lang="es-ES" sz="1400" b="1" dirty="0" err="1">
                <a:latin typeface="Cambria" panose="02040503050406030204" pitchFamily="18" charset="0"/>
                <a:ea typeface="Cambria" panose="02040503050406030204" pitchFamily="18" charset="0"/>
              </a:rPr>
              <a:t>Montseny</a:t>
            </a:r>
            <a:endParaRPr lang="es-ES" sz="1400" b="1" dirty="0">
              <a:latin typeface="Cambria" panose="02040503050406030204" pitchFamily="18" charset="0"/>
              <a:ea typeface="Cambria" panose="02040503050406030204" pitchFamily="18" charset="0"/>
            </a:endParaRPr>
          </a:p>
        </p:txBody>
      </p:sp>
      <p:sp>
        <p:nvSpPr>
          <p:cNvPr id="5" name="Rectángulo 4"/>
          <p:cNvSpPr/>
          <p:nvPr/>
        </p:nvSpPr>
        <p:spPr>
          <a:xfrm>
            <a:off x="529882" y="211016"/>
            <a:ext cx="3529941" cy="507831"/>
          </a:xfrm>
          <a:prstGeom prst="rect">
            <a:avLst/>
          </a:prstGeom>
        </p:spPr>
        <p:txBody>
          <a:bodyPr wrap="none">
            <a:spAutoFit/>
          </a:bodyPr>
          <a:lstStyle/>
          <a:p>
            <a:pPr algn="just">
              <a:lnSpc>
                <a:spcPct val="150000"/>
              </a:lnSpc>
            </a:pPr>
            <a:r>
              <a:rPr lang="es-ES" b="1" dirty="0">
                <a:latin typeface="Cambria" panose="02040503050406030204" pitchFamily="18" charset="0"/>
                <a:ea typeface="Cambria" panose="02040503050406030204" pitchFamily="18" charset="0"/>
              </a:rPr>
              <a:t>El gobierno de Largo Caballero</a:t>
            </a:r>
            <a:r>
              <a:rPr lang="es-ES" dirty="0">
                <a:latin typeface="Cambria" panose="02040503050406030204" pitchFamily="18" charset="0"/>
                <a:ea typeface="Cambria" panose="02040503050406030204" pitchFamily="18" charset="0"/>
              </a:rPr>
              <a:t>. </a:t>
            </a:r>
          </a:p>
        </p:txBody>
      </p:sp>
      <p:sp>
        <p:nvSpPr>
          <p:cNvPr id="6" name="Rectángulo 5"/>
          <p:cNvSpPr/>
          <p:nvPr/>
        </p:nvSpPr>
        <p:spPr>
          <a:xfrm>
            <a:off x="586153" y="835578"/>
            <a:ext cx="8585982"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día 5 de </a:t>
            </a:r>
            <a:r>
              <a:rPr lang="es-ES" b="1" dirty="0">
                <a:latin typeface="Cambria" panose="02040503050406030204" pitchFamily="18" charset="0"/>
                <a:ea typeface="Cambria" panose="02040503050406030204" pitchFamily="18" charset="0"/>
              </a:rPr>
              <a:t>septiembre de 1936</a:t>
            </a:r>
            <a:r>
              <a:rPr lang="es-ES" dirty="0">
                <a:latin typeface="Cambria" panose="02040503050406030204" pitchFamily="18" charset="0"/>
                <a:ea typeface="Cambria" panose="02040503050406030204" pitchFamily="18" charset="0"/>
              </a:rPr>
              <a:t>, Azaña encargó formar gobierno a Francisco Largo Caballero (líder de la izquierda del PSOE), que lo formó con </a:t>
            </a:r>
            <a:r>
              <a:rPr lang="es-ES" b="1" dirty="0">
                <a:latin typeface="Cambria" panose="02040503050406030204" pitchFamily="18" charset="0"/>
                <a:ea typeface="Cambria" panose="02040503050406030204" pitchFamily="18" charset="0"/>
              </a:rPr>
              <a:t>nacionalistas vascos y catalanes, partidos republicanos, PSOE y el PCE</a:t>
            </a:r>
            <a:r>
              <a:rPr lang="es-ES" dirty="0">
                <a:latin typeface="Cambria" panose="02040503050406030204" pitchFamily="18" charset="0"/>
                <a:ea typeface="Cambria" panose="02040503050406030204" pitchFamily="18" charset="0"/>
              </a:rPr>
              <a:t>. </a:t>
            </a:r>
          </a:p>
        </p:txBody>
      </p:sp>
      <p:pic>
        <p:nvPicPr>
          <p:cNvPr id="2052" name="Picture 4" descr="Federica Montseny (1936-1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142" y="1974433"/>
            <a:ext cx="2280578" cy="3360052"/>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529882" y="5566279"/>
            <a:ext cx="11019693" cy="92333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En esos días, </a:t>
            </a:r>
            <a:r>
              <a:rPr lang="es-ES" b="1" dirty="0">
                <a:latin typeface="Cambria" panose="02040503050406030204" pitchFamily="18" charset="0"/>
                <a:ea typeface="Cambria" panose="02040503050406030204" pitchFamily="18" charset="0"/>
              </a:rPr>
              <a:t>el gobierno abandonó Madrid</a:t>
            </a:r>
            <a:r>
              <a:rPr lang="es-ES" dirty="0">
                <a:latin typeface="Cambria" panose="02040503050406030204" pitchFamily="18" charset="0"/>
                <a:ea typeface="Cambria" panose="02040503050406030204" pitchFamily="18" charset="0"/>
              </a:rPr>
              <a:t>, gravemente amenazada por las columnas del sur, trasladándose a </a:t>
            </a:r>
            <a:r>
              <a:rPr lang="es-ES" b="1" dirty="0">
                <a:latin typeface="Cambria" panose="02040503050406030204" pitchFamily="18" charset="0"/>
                <a:ea typeface="Cambria" panose="02040503050406030204" pitchFamily="18" charset="0"/>
              </a:rPr>
              <a:t>Valencia. </a:t>
            </a:r>
          </a:p>
        </p:txBody>
      </p:sp>
    </p:spTree>
    <p:extLst>
      <p:ext uri="{BB962C8B-B14F-4D97-AF65-F5344CB8AC3E}">
        <p14:creationId xmlns:p14="http://schemas.microsoft.com/office/powerpoint/2010/main" val="2691247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0165" y="264333"/>
            <a:ext cx="6625884" cy="1754326"/>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El gobierno de Largo Caballero acometió reformas políticas:</a:t>
            </a:r>
          </a:p>
          <a:p>
            <a:pPr algn="just">
              <a:lnSpc>
                <a:spcPct val="150000"/>
              </a:lnSpc>
            </a:pPr>
            <a:r>
              <a:rPr lang="es-ES" dirty="0">
                <a:latin typeface="Cambria" panose="02040503050406030204" pitchFamily="18" charset="0"/>
                <a:ea typeface="Cambria" panose="02040503050406030204" pitchFamily="18" charset="0"/>
              </a:rPr>
              <a:t>-continuó la reforma agraria</a:t>
            </a:r>
          </a:p>
          <a:p>
            <a:pPr algn="just">
              <a:lnSpc>
                <a:spcPct val="150000"/>
              </a:lnSpc>
            </a:pPr>
            <a:r>
              <a:rPr lang="es-ES" dirty="0">
                <a:latin typeface="Cambria" panose="02040503050406030204" pitchFamily="18" charset="0"/>
                <a:ea typeface="Cambria" panose="02040503050406030204" pitchFamily="18" charset="0"/>
              </a:rPr>
              <a:t>-nacionalizó industrias…</a:t>
            </a:r>
          </a:p>
          <a:p>
            <a:pPr algn="just">
              <a:lnSpc>
                <a:spcPct val="150000"/>
              </a:lnSpc>
            </a:pPr>
            <a:r>
              <a:rPr lang="es-ES" dirty="0">
                <a:latin typeface="Cambria" panose="02040503050406030204" pitchFamily="18" charset="0"/>
                <a:ea typeface="Cambria" panose="02040503050406030204" pitchFamily="18" charset="0"/>
              </a:rPr>
              <a:t>-creación del Ejército Popular </a:t>
            </a:r>
          </a:p>
        </p:txBody>
      </p:sp>
      <p:sp>
        <p:nvSpPr>
          <p:cNvPr id="3" name="Rectángulo 2"/>
          <p:cNvSpPr/>
          <p:nvPr/>
        </p:nvSpPr>
        <p:spPr>
          <a:xfrm>
            <a:off x="450163" y="2481247"/>
            <a:ext cx="5964703" cy="1754326"/>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Largo Caballero </a:t>
            </a:r>
            <a:r>
              <a:rPr lang="es-ES" dirty="0">
                <a:latin typeface="Cambria" panose="02040503050406030204" pitchFamily="18" charset="0"/>
                <a:ea typeface="Cambria" panose="02040503050406030204" pitchFamily="18" charset="0"/>
              </a:rPr>
              <a:t>tuvo problemas con los </a:t>
            </a:r>
            <a:r>
              <a:rPr lang="es-ES" b="1" dirty="0">
                <a:latin typeface="Cambria" panose="02040503050406030204" pitchFamily="18" charset="0"/>
                <a:ea typeface="Cambria" panose="02040503050406030204" pitchFamily="18" charset="0"/>
              </a:rPr>
              <a:t>comunistas y los anarquistas.</a:t>
            </a:r>
            <a:r>
              <a:rPr lang="es-ES" dirty="0">
                <a:latin typeface="Cambria" panose="02040503050406030204" pitchFamily="18" charset="0"/>
                <a:ea typeface="Cambria" panose="02040503050406030204" pitchFamily="18" charset="0"/>
              </a:rPr>
              <a:t> Éstos no renunciaron a su propia política, insistían en las colectivizaciones y </a:t>
            </a:r>
            <a:r>
              <a:rPr lang="es-ES" b="1" dirty="0">
                <a:latin typeface="Cambria" panose="02040503050406030204" pitchFamily="18" charset="0"/>
                <a:ea typeface="Cambria" panose="02040503050406030204" pitchFamily="18" charset="0"/>
              </a:rPr>
              <a:t>ponían resistencia a integrar sus milicias en el Ejército Popular. </a:t>
            </a:r>
          </a:p>
        </p:txBody>
      </p:sp>
      <p:sp>
        <p:nvSpPr>
          <p:cNvPr id="4" name="Rectángulo 3"/>
          <p:cNvSpPr/>
          <p:nvPr/>
        </p:nvSpPr>
        <p:spPr>
          <a:xfrm>
            <a:off x="450163" y="4838150"/>
            <a:ext cx="11352631" cy="1338828"/>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Para unos </a:t>
            </a:r>
            <a:r>
              <a:rPr lang="es-ES" dirty="0">
                <a:latin typeface="Cambria" panose="02040503050406030204" pitchFamily="18" charset="0"/>
                <a:ea typeface="Cambria" panose="02040503050406030204" pitchFamily="18" charset="0"/>
              </a:rPr>
              <a:t>(CNT, la FAI y el POUM) lo esencial era la </a:t>
            </a:r>
            <a:r>
              <a:rPr lang="es-ES" b="1" dirty="0">
                <a:latin typeface="Cambria" panose="02040503050406030204" pitchFamily="18" charset="0"/>
                <a:ea typeface="Cambria" panose="02040503050406030204" pitchFamily="18" charset="0"/>
              </a:rPr>
              <a:t>revolución proletaria </a:t>
            </a:r>
            <a:r>
              <a:rPr lang="es-ES" dirty="0">
                <a:latin typeface="Cambria" panose="02040503050406030204" pitchFamily="18" charset="0"/>
                <a:ea typeface="Cambria" panose="02040503050406030204" pitchFamily="18" charset="0"/>
              </a:rPr>
              <a:t>que haría ganar la guerra </a:t>
            </a:r>
            <a:r>
              <a:rPr lang="es-ES" b="1" dirty="0">
                <a:latin typeface="Cambria" panose="02040503050406030204" pitchFamily="18" charset="0"/>
                <a:ea typeface="Cambria" panose="02040503050406030204" pitchFamily="18" charset="0"/>
              </a:rPr>
              <a:t>contra el fascismo</a:t>
            </a: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para otros </a:t>
            </a:r>
            <a:r>
              <a:rPr lang="es-ES" dirty="0">
                <a:latin typeface="Cambria" panose="02040503050406030204" pitchFamily="18" charset="0"/>
                <a:ea typeface="Cambria" panose="02040503050406030204" pitchFamily="18" charset="0"/>
              </a:rPr>
              <a:t>(PSOE, comunistas y la UGT) lo prioritario era </a:t>
            </a:r>
            <a:r>
              <a:rPr lang="es-ES" b="1" dirty="0">
                <a:latin typeface="Cambria" panose="02040503050406030204" pitchFamily="18" charset="0"/>
                <a:ea typeface="Cambria" panose="02040503050406030204" pitchFamily="18" charset="0"/>
              </a:rPr>
              <a:t>fortalecer el Estado para poder ganar la guerra.</a:t>
            </a:r>
            <a:endParaRPr lang="es-ES" b="1" dirty="0"/>
          </a:p>
        </p:txBody>
      </p:sp>
      <p:pic>
        <p:nvPicPr>
          <p:cNvPr id="5" name="Imagen 4"/>
          <p:cNvPicPr>
            <a:picLocks noChangeAspect="1"/>
          </p:cNvPicPr>
          <p:nvPr/>
        </p:nvPicPr>
        <p:blipFill>
          <a:blip r:embed="rId2"/>
          <a:stretch>
            <a:fillRect/>
          </a:stretch>
        </p:blipFill>
        <p:spPr>
          <a:xfrm>
            <a:off x="6628367" y="1141496"/>
            <a:ext cx="5563633" cy="3103464"/>
          </a:xfrm>
          <a:prstGeom prst="rect">
            <a:avLst/>
          </a:prstGeom>
        </p:spPr>
      </p:pic>
      <p:sp>
        <p:nvSpPr>
          <p:cNvPr id="6" name="Rectángulo 5"/>
          <p:cNvSpPr/>
          <p:nvPr/>
        </p:nvSpPr>
        <p:spPr>
          <a:xfrm>
            <a:off x="8553890" y="4235573"/>
            <a:ext cx="1464825" cy="276999"/>
          </a:xfrm>
          <a:prstGeom prst="rect">
            <a:avLst/>
          </a:prstGeom>
        </p:spPr>
        <p:txBody>
          <a:bodyPr wrap="none">
            <a:spAutoFit/>
          </a:bodyPr>
          <a:lstStyle/>
          <a:p>
            <a:r>
              <a:rPr lang="es-ES" sz="1200" b="1" dirty="0">
                <a:latin typeface="Cambria" panose="02040503050406030204" pitchFamily="18" charset="0"/>
                <a:ea typeface="Cambria" panose="02040503050406030204" pitchFamily="18" charset="0"/>
              </a:rPr>
              <a:t>Milicia anarquista</a:t>
            </a:r>
          </a:p>
        </p:txBody>
      </p:sp>
    </p:spTree>
    <p:extLst>
      <p:ext uri="{BB962C8B-B14F-4D97-AF65-F5344CB8AC3E}">
        <p14:creationId xmlns:p14="http://schemas.microsoft.com/office/powerpoint/2010/main" val="3392599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5437" y="571646"/>
            <a:ext cx="4184698" cy="2533963"/>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Los </a:t>
            </a:r>
            <a:r>
              <a:rPr lang="es-ES" b="1" dirty="0">
                <a:latin typeface="Cambria" panose="02040503050406030204" pitchFamily="18" charset="0"/>
                <a:ea typeface="Cambria" panose="02040503050406030204" pitchFamily="18" charset="0"/>
              </a:rPr>
              <a:t>enfrentamientos</a:t>
            </a:r>
            <a:r>
              <a:rPr lang="es-ES" dirty="0">
                <a:latin typeface="Cambria" panose="02040503050406030204" pitchFamily="18" charset="0"/>
                <a:ea typeface="Cambria" panose="02040503050406030204" pitchFamily="18" charset="0"/>
              </a:rPr>
              <a:t> llegaron a su culminación en </a:t>
            </a:r>
            <a:r>
              <a:rPr lang="es-ES" b="1" dirty="0">
                <a:latin typeface="Cambria" panose="02040503050406030204" pitchFamily="18" charset="0"/>
                <a:ea typeface="Cambria" panose="02040503050406030204" pitchFamily="18" charset="0"/>
              </a:rPr>
              <a:t>mayo de 1937</a:t>
            </a:r>
            <a:r>
              <a:rPr lang="es-ES" dirty="0">
                <a:latin typeface="Cambria" panose="02040503050406030204" pitchFamily="18" charset="0"/>
                <a:ea typeface="Cambria" panose="02040503050406030204" pitchFamily="18" charset="0"/>
              </a:rPr>
              <a:t>, con combates en </a:t>
            </a:r>
            <a:r>
              <a:rPr lang="es-ES" b="1" dirty="0">
                <a:latin typeface="Cambria" panose="02040503050406030204" pitchFamily="18" charset="0"/>
                <a:ea typeface="Cambria" panose="02040503050406030204" pitchFamily="18" charset="0"/>
              </a:rPr>
              <a:t>Barcelona</a:t>
            </a: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entre partidarios de ambos grupos</a:t>
            </a:r>
            <a:r>
              <a:rPr lang="es-ES" dirty="0">
                <a:latin typeface="Cambria" panose="02040503050406030204" pitchFamily="18" charset="0"/>
                <a:ea typeface="Cambria" panose="02040503050406030204" pitchFamily="18" charset="0"/>
              </a:rPr>
              <a:t>. En esa lucha fue detenido y </a:t>
            </a:r>
            <a:r>
              <a:rPr lang="es-ES" b="1" dirty="0">
                <a:latin typeface="Cambria" panose="02040503050406030204" pitchFamily="18" charset="0"/>
                <a:ea typeface="Cambria" panose="02040503050406030204" pitchFamily="18" charset="0"/>
              </a:rPr>
              <a:t>asesinado </a:t>
            </a:r>
            <a:r>
              <a:rPr lang="es-ES" dirty="0">
                <a:latin typeface="Cambria" panose="02040503050406030204" pitchFamily="18" charset="0"/>
                <a:ea typeface="Cambria" panose="02040503050406030204" pitchFamily="18" charset="0"/>
              </a:rPr>
              <a:t>el líder más prestigioso del </a:t>
            </a:r>
            <a:r>
              <a:rPr lang="es-ES" b="1" dirty="0">
                <a:latin typeface="Cambria" panose="02040503050406030204" pitchFamily="18" charset="0"/>
                <a:ea typeface="Cambria" panose="02040503050406030204" pitchFamily="18" charset="0"/>
              </a:rPr>
              <a:t>POUM</a:t>
            </a: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Andreu </a:t>
            </a:r>
            <a:r>
              <a:rPr lang="es-ES" b="1" dirty="0" err="1">
                <a:latin typeface="Cambria" panose="02040503050406030204" pitchFamily="18" charset="0"/>
                <a:ea typeface="Cambria" panose="02040503050406030204" pitchFamily="18" charset="0"/>
              </a:rPr>
              <a:t>Nin</a:t>
            </a:r>
            <a:r>
              <a:rPr lang="es-ES" b="1" dirty="0">
                <a:latin typeface="Cambria" panose="02040503050406030204" pitchFamily="18" charset="0"/>
                <a:ea typeface="Cambria" panose="02040503050406030204" pitchFamily="18" charset="0"/>
              </a:rPr>
              <a:t>. </a:t>
            </a:r>
          </a:p>
        </p:txBody>
      </p:sp>
      <p:pic>
        <p:nvPicPr>
          <p:cNvPr id="3" name="Imagen 2"/>
          <p:cNvPicPr>
            <a:picLocks noChangeAspect="1"/>
          </p:cNvPicPr>
          <p:nvPr/>
        </p:nvPicPr>
        <p:blipFill>
          <a:blip r:embed="rId2"/>
          <a:stretch>
            <a:fillRect/>
          </a:stretch>
        </p:blipFill>
        <p:spPr>
          <a:xfrm>
            <a:off x="7948174" y="369539"/>
            <a:ext cx="4243826" cy="2963080"/>
          </a:xfrm>
          <a:prstGeom prst="rect">
            <a:avLst/>
          </a:prstGeom>
        </p:spPr>
      </p:pic>
      <p:pic>
        <p:nvPicPr>
          <p:cNvPr id="4" name="Imagen 3"/>
          <p:cNvPicPr>
            <a:picLocks noChangeAspect="1"/>
          </p:cNvPicPr>
          <p:nvPr/>
        </p:nvPicPr>
        <p:blipFill rotWithShape="1">
          <a:blip r:embed="rId3"/>
          <a:srcRect l="8975" r="35443"/>
          <a:stretch/>
        </p:blipFill>
        <p:spPr>
          <a:xfrm>
            <a:off x="4866815" y="397674"/>
            <a:ext cx="2897946" cy="2934945"/>
          </a:xfrm>
          <a:prstGeom prst="rect">
            <a:avLst/>
          </a:prstGeom>
        </p:spPr>
      </p:pic>
      <p:sp>
        <p:nvSpPr>
          <p:cNvPr id="5" name="Rectángulo 4"/>
          <p:cNvSpPr/>
          <p:nvPr/>
        </p:nvSpPr>
        <p:spPr>
          <a:xfrm>
            <a:off x="5717125" y="3332619"/>
            <a:ext cx="990336" cy="276999"/>
          </a:xfrm>
          <a:prstGeom prst="rect">
            <a:avLst/>
          </a:prstGeom>
        </p:spPr>
        <p:txBody>
          <a:bodyPr wrap="none">
            <a:spAutoFit/>
          </a:bodyPr>
          <a:lstStyle/>
          <a:p>
            <a:r>
              <a:rPr lang="es-ES" sz="1200" b="1" dirty="0">
                <a:latin typeface="Cambria" panose="02040503050406030204" pitchFamily="18" charset="0"/>
                <a:ea typeface="Cambria" panose="02040503050406030204" pitchFamily="18" charset="0"/>
              </a:rPr>
              <a:t>Andreu </a:t>
            </a:r>
            <a:r>
              <a:rPr lang="es-ES" sz="1200" b="1" dirty="0" err="1">
                <a:latin typeface="Cambria" panose="02040503050406030204" pitchFamily="18" charset="0"/>
                <a:ea typeface="Cambria" panose="02040503050406030204" pitchFamily="18" charset="0"/>
              </a:rPr>
              <a:t>Nin</a:t>
            </a:r>
            <a:endParaRPr lang="es-ES" sz="1200" b="1" dirty="0">
              <a:latin typeface="Cambria" panose="02040503050406030204" pitchFamily="18" charset="0"/>
              <a:ea typeface="Cambria" panose="02040503050406030204" pitchFamily="18" charset="0"/>
            </a:endParaRPr>
          </a:p>
        </p:txBody>
      </p:sp>
      <p:pic>
        <p:nvPicPr>
          <p:cNvPr id="6" name="Imagen 5"/>
          <p:cNvPicPr>
            <a:picLocks noChangeAspect="1"/>
          </p:cNvPicPr>
          <p:nvPr/>
        </p:nvPicPr>
        <p:blipFill>
          <a:blip r:embed="rId4"/>
          <a:stretch>
            <a:fillRect/>
          </a:stretch>
        </p:blipFill>
        <p:spPr>
          <a:xfrm>
            <a:off x="8444111" y="3609618"/>
            <a:ext cx="1714500" cy="2771775"/>
          </a:xfrm>
          <a:prstGeom prst="rect">
            <a:avLst/>
          </a:prstGeom>
        </p:spPr>
      </p:pic>
      <p:sp>
        <p:nvSpPr>
          <p:cNvPr id="7" name="Rectángulo 6"/>
          <p:cNvSpPr/>
          <p:nvPr/>
        </p:nvSpPr>
        <p:spPr>
          <a:xfrm>
            <a:off x="415437" y="4489911"/>
            <a:ext cx="7812258"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Como </a:t>
            </a:r>
            <a:r>
              <a:rPr lang="es-ES" b="1" dirty="0">
                <a:latin typeface="Cambria" panose="02040503050406030204" pitchFamily="18" charset="0"/>
                <a:ea typeface="Cambria" panose="02040503050406030204" pitchFamily="18" charset="0"/>
              </a:rPr>
              <a:t>consecuencia</a:t>
            </a:r>
            <a:r>
              <a:rPr lang="es-ES" dirty="0">
                <a:latin typeface="Cambria" panose="02040503050406030204" pitchFamily="18" charset="0"/>
                <a:ea typeface="Cambria" panose="02040503050406030204" pitchFamily="18" charset="0"/>
              </a:rPr>
              <a:t> de los </a:t>
            </a:r>
            <a:r>
              <a:rPr lang="es-ES" b="1" dirty="0">
                <a:latin typeface="Cambria" panose="02040503050406030204" pitchFamily="18" charset="0"/>
                <a:ea typeface="Cambria" panose="02040503050406030204" pitchFamily="18" charset="0"/>
              </a:rPr>
              <a:t>sucesos de Barcelona cayó el gobierno de Largo Caballero,</a:t>
            </a:r>
            <a:r>
              <a:rPr lang="es-ES" dirty="0">
                <a:latin typeface="Cambria" panose="02040503050406030204" pitchFamily="18" charset="0"/>
                <a:ea typeface="Cambria" panose="02040503050406030204" pitchFamily="18" charset="0"/>
              </a:rPr>
              <a:t> formándose uno nuevo dirigido por el socialista </a:t>
            </a:r>
            <a:r>
              <a:rPr lang="es-ES" b="1" dirty="0">
                <a:latin typeface="Cambria" panose="02040503050406030204" pitchFamily="18" charset="0"/>
                <a:ea typeface="Cambria" panose="02040503050406030204" pitchFamily="18" charset="0"/>
              </a:rPr>
              <a:t>Juan Negrín </a:t>
            </a:r>
            <a:r>
              <a:rPr lang="es-ES" dirty="0">
                <a:latin typeface="Cambria" panose="02040503050406030204" pitchFamily="18" charset="0"/>
                <a:ea typeface="Cambria" panose="02040503050406030204" pitchFamily="18" charset="0"/>
              </a:rPr>
              <a:t>(mayo de 1937). </a:t>
            </a:r>
          </a:p>
        </p:txBody>
      </p:sp>
    </p:spTree>
    <p:extLst>
      <p:ext uri="{BB962C8B-B14F-4D97-AF65-F5344CB8AC3E}">
        <p14:creationId xmlns:p14="http://schemas.microsoft.com/office/powerpoint/2010/main" val="2237695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6438" y="446210"/>
            <a:ext cx="5247248"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a:t>
            </a:r>
            <a:r>
              <a:rPr lang="es-ES" b="1" dirty="0">
                <a:latin typeface="Cambria" panose="02040503050406030204" pitchFamily="18" charset="0"/>
                <a:ea typeface="Cambria" panose="02040503050406030204" pitchFamily="18" charset="0"/>
              </a:rPr>
              <a:t>apoyo de Mussolini y de Hitler </a:t>
            </a:r>
            <a:r>
              <a:rPr lang="es-ES" dirty="0">
                <a:latin typeface="Cambria" panose="02040503050406030204" pitchFamily="18" charset="0"/>
                <a:ea typeface="Cambria" panose="02040503050406030204" pitchFamily="18" charset="0"/>
              </a:rPr>
              <a:t>al bando sublevado y la </a:t>
            </a:r>
            <a:r>
              <a:rPr lang="es-ES" b="1" dirty="0">
                <a:latin typeface="Cambria" panose="02040503050406030204" pitchFamily="18" charset="0"/>
                <a:ea typeface="Cambria" panose="02040503050406030204" pitchFamily="18" charset="0"/>
              </a:rPr>
              <a:t>no intervención de Francia </a:t>
            </a:r>
            <a:r>
              <a:rPr lang="es-ES" dirty="0">
                <a:latin typeface="Cambria" panose="02040503050406030204" pitchFamily="18" charset="0"/>
                <a:ea typeface="Cambria" panose="02040503050406030204" pitchFamily="18" charset="0"/>
              </a:rPr>
              <a:t>y </a:t>
            </a:r>
            <a:r>
              <a:rPr lang="es-ES" b="1" dirty="0">
                <a:latin typeface="Cambria" panose="02040503050406030204" pitchFamily="18" charset="0"/>
                <a:ea typeface="Cambria" panose="02040503050406030204" pitchFamily="18" charset="0"/>
              </a:rPr>
              <a:t>Gran Bretaña </a:t>
            </a:r>
            <a:r>
              <a:rPr lang="es-ES" dirty="0">
                <a:latin typeface="Cambria" panose="02040503050406030204" pitchFamily="18" charset="0"/>
                <a:ea typeface="Cambria" panose="02040503050406030204" pitchFamily="18" charset="0"/>
              </a:rPr>
              <a:t>a favor de la República, que sólo contó con el efectivo </a:t>
            </a:r>
            <a:r>
              <a:rPr lang="es-ES" b="1" dirty="0">
                <a:latin typeface="Cambria" panose="02040503050406030204" pitchFamily="18" charset="0"/>
                <a:ea typeface="Cambria" panose="02040503050406030204" pitchFamily="18" charset="0"/>
              </a:rPr>
              <a:t>apoyo ruso</a:t>
            </a:r>
            <a:r>
              <a:rPr lang="es-ES" dirty="0">
                <a:latin typeface="Cambria" panose="02040503050406030204" pitchFamily="18" charset="0"/>
                <a:ea typeface="Cambria" panose="02040503050406030204" pitchFamily="18" charset="0"/>
              </a:rPr>
              <a:t>, hace que </a:t>
            </a:r>
            <a:r>
              <a:rPr lang="es-ES" b="1" dirty="0">
                <a:latin typeface="Cambria" panose="02040503050406030204" pitchFamily="18" charset="0"/>
                <a:ea typeface="Cambria" panose="02040503050406030204" pitchFamily="18" charset="0"/>
              </a:rPr>
              <a:t>el enfrentamiento armado se prolongue durante casi tres años.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 mayor unidad, la eficacia militar y los importantes apoyos militares dieron </a:t>
            </a:r>
            <a:r>
              <a:rPr lang="es-ES" b="1" dirty="0">
                <a:latin typeface="Cambria" panose="02040503050406030204" pitchFamily="18" charset="0"/>
                <a:ea typeface="Cambria" panose="02040503050406030204" pitchFamily="18" charset="0"/>
              </a:rPr>
              <a:t>el triunfo a la España nacional </a:t>
            </a:r>
            <a:r>
              <a:rPr lang="es-ES" dirty="0">
                <a:latin typeface="Cambria" panose="02040503050406030204" pitchFamily="18" charset="0"/>
                <a:ea typeface="Cambria" panose="02040503050406030204" pitchFamily="18" charset="0"/>
              </a:rPr>
              <a:t>representada por el general Franco y </a:t>
            </a:r>
            <a:r>
              <a:rPr lang="es-ES" b="1" dirty="0">
                <a:latin typeface="Cambria" panose="02040503050406030204" pitchFamily="18" charset="0"/>
                <a:ea typeface="Cambria" panose="02040503050406030204" pitchFamily="18" charset="0"/>
              </a:rPr>
              <a:t>consolidó un régimen político autoritario y conservador </a:t>
            </a:r>
            <a:r>
              <a:rPr lang="es-ES" dirty="0">
                <a:latin typeface="Cambria" panose="02040503050406030204" pitchFamily="18" charset="0"/>
                <a:ea typeface="Cambria" panose="02040503050406030204" pitchFamily="18" charset="0"/>
              </a:rPr>
              <a:t>que se mantendría en España durante más de treinta años. </a:t>
            </a:r>
          </a:p>
        </p:txBody>
      </p:sp>
      <p:pic>
        <p:nvPicPr>
          <p:cNvPr id="3" name="Imagen 2"/>
          <p:cNvPicPr>
            <a:picLocks noChangeAspect="1"/>
          </p:cNvPicPr>
          <p:nvPr/>
        </p:nvPicPr>
        <p:blipFill rotWithShape="1">
          <a:blip r:embed="rId2"/>
          <a:srcRect r="15761" b="19255"/>
          <a:stretch/>
        </p:blipFill>
        <p:spPr>
          <a:xfrm>
            <a:off x="6278880" y="253218"/>
            <a:ext cx="5087815" cy="2743200"/>
          </a:xfrm>
          <a:prstGeom prst="rect">
            <a:avLst/>
          </a:prstGeom>
        </p:spPr>
      </p:pic>
      <p:pic>
        <p:nvPicPr>
          <p:cNvPr id="4" name="Imagen 3"/>
          <p:cNvPicPr>
            <a:picLocks noChangeAspect="1"/>
          </p:cNvPicPr>
          <p:nvPr/>
        </p:nvPicPr>
        <p:blipFill>
          <a:blip r:embed="rId3"/>
          <a:stretch>
            <a:fillRect/>
          </a:stretch>
        </p:blipFill>
        <p:spPr>
          <a:xfrm>
            <a:off x="6278880" y="3157078"/>
            <a:ext cx="5087815" cy="3411947"/>
          </a:xfrm>
          <a:prstGeom prst="rect">
            <a:avLst/>
          </a:prstGeom>
        </p:spPr>
      </p:pic>
    </p:spTree>
    <p:extLst>
      <p:ext uri="{BB962C8B-B14F-4D97-AF65-F5344CB8AC3E}">
        <p14:creationId xmlns:p14="http://schemas.microsoft.com/office/powerpoint/2010/main" val="1771545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4021" y="430796"/>
            <a:ext cx="6704907" cy="5909310"/>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El gobierno de Juan Negrín.</a:t>
            </a:r>
          </a:p>
          <a:p>
            <a:pPr algn="just">
              <a:lnSpc>
                <a:spcPct val="150000"/>
              </a:lnSpc>
            </a:pPr>
            <a:r>
              <a:rPr lang="es-ES" dirty="0">
                <a:latin typeface="Cambria" panose="02040503050406030204" pitchFamily="18" charset="0"/>
                <a:ea typeface="Cambria" panose="02040503050406030204" pitchFamily="18" charset="0"/>
              </a:rPr>
              <a:t>El doctor Juan Negrín (PSOE), apoyado en los comunistas, trasladó la sede del gobierno de Valencia a Barcelona (1937).</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un intento de lograr un </a:t>
            </a:r>
            <a:r>
              <a:rPr lang="es-ES" b="1" dirty="0">
                <a:latin typeface="Cambria" panose="02040503050406030204" pitchFamily="18" charset="0"/>
                <a:ea typeface="Cambria" panose="02040503050406030204" pitchFamily="18" charset="0"/>
              </a:rPr>
              <a:t>acuerdo con los nacionales </a:t>
            </a:r>
            <a:r>
              <a:rPr lang="es-ES" dirty="0">
                <a:latin typeface="Cambria" panose="02040503050406030204" pitchFamily="18" charset="0"/>
                <a:ea typeface="Cambria" panose="02040503050406030204" pitchFamily="18" charset="0"/>
              </a:rPr>
              <a:t>y pactar una paz negociada, el gobierno aprobó un documento(mayo de 1938) conocido por </a:t>
            </a:r>
            <a:r>
              <a:rPr lang="es-ES" b="1" dirty="0">
                <a:latin typeface="Cambria" panose="02040503050406030204" pitchFamily="18" charset="0"/>
                <a:ea typeface="Cambria" panose="02040503050406030204" pitchFamily="18" charset="0"/>
              </a:rPr>
              <a:t>“Los Trece Puntos de Negrín”,  </a:t>
            </a:r>
            <a:r>
              <a:rPr lang="es-ES" dirty="0">
                <a:latin typeface="Cambria" panose="02040503050406030204" pitchFamily="18" charset="0"/>
                <a:ea typeface="Cambria" panose="02040503050406030204" pitchFamily="18" charset="0"/>
              </a:rPr>
              <a:t>rechazados de manera categórica por Franco.</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Más adelante, así pudo comprobarlo el coronel </a:t>
            </a:r>
            <a:r>
              <a:rPr lang="es-ES" b="1" dirty="0">
                <a:latin typeface="Cambria" panose="02040503050406030204" pitchFamily="18" charset="0"/>
                <a:ea typeface="Cambria" panose="02040503050406030204" pitchFamily="18" charset="0"/>
              </a:rPr>
              <a:t>Casado cuando se sublevó</a:t>
            </a:r>
            <a:r>
              <a:rPr lang="es-ES" dirty="0">
                <a:latin typeface="Cambria" panose="02040503050406030204" pitchFamily="18" charset="0"/>
                <a:ea typeface="Cambria" panose="02040503050406030204" pitchFamily="18" charset="0"/>
              </a:rPr>
              <a:t> (marzo de 1939) </a:t>
            </a:r>
            <a:r>
              <a:rPr lang="es-ES" b="1" dirty="0">
                <a:latin typeface="Cambria" panose="02040503050406030204" pitchFamily="18" charset="0"/>
                <a:ea typeface="Cambria" panose="02040503050406030204" pitchFamily="18" charset="0"/>
              </a:rPr>
              <a:t>contra el gobierno de Negrín</a:t>
            </a:r>
            <a:r>
              <a:rPr lang="es-ES" dirty="0">
                <a:latin typeface="Cambria" panose="02040503050406030204" pitchFamily="18" charset="0"/>
                <a:ea typeface="Cambria" panose="02040503050406030204" pitchFamily="18" charset="0"/>
              </a:rPr>
              <a:t> pensando que con ello se le abrirían las puertas para negociar con Franco el final de la guerra. </a:t>
            </a:r>
          </a:p>
          <a:p>
            <a:pPr algn="just">
              <a:lnSpc>
                <a:spcPct val="150000"/>
              </a:lnSpc>
            </a:pPr>
            <a:endParaRPr lang="es-ES" dirty="0">
              <a:latin typeface="Cambria" panose="02040503050406030204" pitchFamily="18" charset="0"/>
              <a:ea typeface="Cambria" panose="02040503050406030204" pitchFamily="18" charset="0"/>
            </a:endParaRPr>
          </a:p>
        </p:txBody>
      </p:sp>
      <p:pic>
        <p:nvPicPr>
          <p:cNvPr id="4" name="Imagen 3"/>
          <p:cNvPicPr>
            <a:picLocks noChangeAspect="1"/>
          </p:cNvPicPr>
          <p:nvPr/>
        </p:nvPicPr>
        <p:blipFill rotWithShape="1">
          <a:blip r:embed="rId2"/>
          <a:srcRect l="22747" t="2189" r="24302"/>
          <a:stretch/>
        </p:blipFill>
        <p:spPr>
          <a:xfrm>
            <a:off x="7510771" y="372547"/>
            <a:ext cx="4681229" cy="6485453"/>
          </a:xfrm>
          <a:prstGeom prst="rect">
            <a:avLst/>
          </a:prstGeom>
        </p:spPr>
      </p:pic>
    </p:spTree>
    <p:extLst>
      <p:ext uri="{BB962C8B-B14F-4D97-AF65-F5344CB8AC3E}">
        <p14:creationId xmlns:p14="http://schemas.microsoft.com/office/powerpoint/2010/main" val="2516162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96885" y="332322"/>
            <a:ext cx="4738990"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b) Evolución política de la España nacional.</a:t>
            </a:r>
          </a:p>
        </p:txBody>
      </p:sp>
      <p:sp>
        <p:nvSpPr>
          <p:cNvPr id="3" name="Rectángulo 2"/>
          <p:cNvSpPr/>
          <p:nvPr/>
        </p:nvSpPr>
        <p:spPr>
          <a:xfrm>
            <a:off x="396886" y="701654"/>
            <a:ext cx="7227804" cy="590931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Los sublevados (“nacionales”,) terminaron construyendo un </a:t>
            </a:r>
            <a:r>
              <a:rPr lang="es-ES" b="1" dirty="0">
                <a:latin typeface="Cambria" panose="02040503050406030204" pitchFamily="18" charset="0"/>
                <a:ea typeface="Cambria" panose="02040503050406030204" pitchFamily="18" charset="0"/>
              </a:rPr>
              <a:t>Estado autoritario donde el poder recaía en una persona</a:t>
            </a:r>
            <a:r>
              <a:rPr lang="es-ES" dirty="0">
                <a:latin typeface="Cambria" panose="02040503050406030204" pitchFamily="18" charset="0"/>
                <a:ea typeface="Cambria" panose="02040503050406030204" pitchFamily="18" charset="0"/>
              </a:rPr>
              <a:t>. La muerte de los general </a:t>
            </a:r>
            <a:r>
              <a:rPr lang="es-ES" dirty="0" err="1">
                <a:latin typeface="Cambria" panose="02040503050406030204" pitchFamily="18" charset="0"/>
                <a:ea typeface="Cambria" panose="02040503050406030204" pitchFamily="18" charset="0"/>
              </a:rPr>
              <a:t>Sanjurjo</a:t>
            </a:r>
            <a:r>
              <a:rPr lang="es-ES" dirty="0">
                <a:latin typeface="Cambria" panose="02040503050406030204" pitchFamily="18" charset="0"/>
                <a:ea typeface="Cambria" panose="02040503050406030204" pitchFamily="18" charset="0"/>
              </a:rPr>
              <a:t> y Mola (accidente de aviación), puso en primer plano la figura de Franco.</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La Junta de Defensa Nacional, </a:t>
            </a:r>
            <a:r>
              <a:rPr lang="es-ES" dirty="0">
                <a:latin typeface="Cambria" panose="02040503050406030204" pitchFamily="18" charset="0"/>
                <a:ea typeface="Cambria" panose="02040503050406030204" pitchFamily="18" charset="0"/>
              </a:rPr>
              <a:t>creada por los rebeldes en </a:t>
            </a:r>
            <a:r>
              <a:rPr lang="es-ES" b="1" dirty="0">
                <a:latin typeface="Cambria" panose="02040503050406030204" pitchFamily="18" charset="0"/>
                <a:ea typeface="Cambria" panose="02040503050406030204" pitchFamily="18" charset="0"/>
              </a:rPr>
              <a:t>Burgos </a:t>
            </a:r>
            <a:r>
              <a:rPr lang="es-ES" dirty="0">
                <a:latin typeface="Cambria" panose="02040503050406030204" pitchFamily="18" charset="0"/>
                <a:ea typeface="Cambria" panose="02040503050406030204" pitchFamily="18" charset="0"/>
              </a:rPr>
              <a:t>(julio de 1936), funcionó como embrión de un nuevo gobierno opuesto al régimen republicano: </a:t>
            </a:r>
          </a:p>
          <a:p>
            <a:pPr algn="just">
              <a:lnSpc>
                <a:spcPct val="150000"/>
              </a:lnSpc>
            </a:pPr>
            <a:r>
              <a:rPr lang="es-ES" dirty="0">
                <a:latin typeface="Cambria" panose="02040503050406030204" pitchFamily="18" charset="0"/>
                <a:ea typeface="Cambria" panose="02040503050406030204" pitchFamily="18" charset="0"/>
              </a:rPr>
              <a:t>-proclamó el estado de guerra</a:t>
            </a:r>
          </a:p>
          <a:p>
            <a:pPr algn="just">
              <a:lnSpc>
                <a:spcPct val="150000"/>
              </a:lnSpc>
            </a:pPr>
            <a:r>
              <a:rPr lang="es-ES" dirty="0">
                <a:latin typeface="Cambria" panose="02040503050406030204" pitchFamily="18" charset="0"/>
                <a:ea typeface="Cambria" panose="02040503050406030204" pitchFamily="18" charset="0"/>
              </a:rPr>
              <a:t>-suprimió todos los partidos políticos del Frente Popular</a:t>
            </a:r>
          </a:p>
          <a:p>
            <a:pPr algn="just">
              <a:lnSpc>
                <a:spcPct val="150000"/>
              </a:lnSpc>
            </a:pPr>
            <a:r>
              <a:rPr lang="es-ES" dirty="0">
                <a:latin typeface="Cambria" panose="02040503050406030204" pitchFamily="18" charset="0"/>
                <a:ea typeface="Cambria" panose="02040503050406030204" pitchFamily="18" charset="0"/>
              </a:rPr>
              <a:t>-restituyó las tierras a sus antiguos propietarios…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septiembre, desaparecía la Junta de Defensa Nacional y </a:t>
            </a:r>
            <a:r>
              <a:rPr lang="es-ES" b="1" dirty="0">
                <a:latin typeface="Cambria" panose="02040503050406030204" pitchFamily="18" charset="0"/>
                <a:ea typeface="Cambria" panose="02040503050406030204" pitchFamily="18" charset="0"/>
              </a:rPr>
              <a:t>Franco era elegido “Jefe del Gobierno del Estado español” y “Generalísimo”. </a:t>
            </a:r>
          </a:p>
        </p:txBody>
      </p:sp>
      <p:pic>
        <p:nvPicPr>
          <p:cNvPr id="5" name="Imagen 4"/>
          <p:cNvPicPr>
            <a:picLocks noChangeAspect="1"/>
          </p:cNvPicPr>
          <p:nvPr/>
        </p:nvPicPr>
        <p:blipFill>
          <a:blip r:embed="rId2"/>
          <a:stretch>
            <a:fillRect/>
          </a:stretch>
        </p:blipFill>
        <p:spPr>
          <a:xfrm>
            <a:off x="8140659" y="0"/>
            <a:ext cx="4051341" cy="4579033"/>
          </a:xfrm>
          <a:prstGeom prst="rect">
            <a:avLst/>
          </a:prstGeom>
        </p:spPr>
      </p:pic>
    </p:spTree>
    <p:extLst>
      <p:ext uri="{BB962C8B-B14F-4D97-AF65-F5344CB8AC3E}">
        <p14:creationId xmlns:p14="http://schemas.microsoft.com/office/powerpoint/2010/main" val="2263505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4353" y="478282"/>
            <a:ext cx="6664383" cy="5493812"/>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 inexistencia de una dirección clara en la Falange (José Antonio Primo de Rivera-, que sería juzgado y fusilado en noviembre), le permitió a </a:t>
            </a:r>
            <a:r>
              <a:rPr lang="es-ES" b="1" dirty="0">
                <a:latin typeface="Cambria" panose="02040503050406030204" pitchFamily="18" charset="0"/>
                <a:ea typeface="Cambria" panose="02040503050406030204" pitchFamily="18" charset="0"/>
              </a:rPr>
              <a:t>Franco ponerse a la cabeza de la Falange.</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Se aprobó el </a:t>
            </a:r>
            <a:r>
              <a:rPr lang="es-ES" b="1" dirty="0">
                <a:latin typeface="Cambria" panose="02040503050406030204" pitchFamily="18" charset="0"/>
                <a:ea typeface="Cambria" panose="02040503050406030204" pitchFamily="18" charset="0"/>
              </a:rPr>
              <a:t>Decreto de Unificación </a:t>
            </a:r>
            <a:r>
              <a:rPr lang="es-ES" dirty="0">
                <a:latin typeface="Cambria" panose="02040503050406030204" pitchFamily="18" charset="0"/>
                <a:ea typeface="Cambria" panose="02040503050406030204" pitchFamily="18" charset="0"/>
              </a:rPr>
              <a:t>por el que Franco se constituyó en </a:t>
            </a:r>
            <a:r>
              <a:rPr lang="es-ES" b="1" dirty="0">
                <a:latin typeface="Cambria" panose="02040503050406030204" pitchFamily="18" charset="0"/>
                <a:ea typeface="Cambria" panose="02040503050406030204" pitchFamily="18" charset="0"/>
              </a:rPr>
              <a:t>jefe nacional del partido único </a:t>
            </a:r>
            <a:r>
              <a:rPr lang="es-ES" dirty="0">
                <a:latin typeface="Cambria" panose="02040503050406030204" pitchFamily="18" charset="0"/>
                <a:ea typeface="Cambria" panose="02040503050406030204" pitchFamily="18" charset="0"/>
              </a:rPr>
              <a:t>que, con el nombre </a:t>
            </a:r>
            <a:r>
              <a:rPr lang="es-ES" b="1" dirty="0">
                <a:latin typeface="Cambria" panose="02040503050406030204" pitchFamily="18" charset="0"/>
                <a:ea typeface="Cambria" panose="02040503050406030204" pitchFamily="18" charset="0"/>
              </a:rPr>
              <a:t>de Falange Española Tradicionalista y de las JONS</a:t>
            </a:r>
            <a:r>
              <a:rPr lang="es-ES" dirty="0">
                <a:latin typeface="Cambria" panose="02040503050406030204" pitchFamily="18" charset="0"/>
                <a:ea typeface="Cambria" panose="02040503050406030204" pitchFamily="18" charset="0"/>
              </a:rPr>
              <a:t>. Franco reunía en su persona todo el poder (Ejército, el gobierno del Estado y el partido único). En enero de 1938 se constituyó el primer gobierno del nuevo Estado.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Como remate del proceso de legitimación de la guerra, </a:t>
            </a:r>
            <a:r>
              <a:rPr lang="es-ES" b="1" dirty="0">
                <a:latin typeface="Cambria" panose="02040503050406030204" pitchFamily="18" charset="0"/>
                <a:ea typeface="Cambria" panose="02040503050406030204" pitchFamily="18" charset="0"/>
              </a:rPr>
              <a:t>el episcopado español da el respaldo al bando sublevado. </a:t>
            </a:r>
          </a:p>
        </p:txBody>
      </p:sp>
      <p:pic>
        <p:nvPicPr>
          <p:cNvPr id="3" name="Imagen 2"/>
          <p:cNvPicPr>
            <a:picLocks noChangeAspect="1"/>
          </p:cNvPicPr>
          <p:nvPr/>
        </p:nvPicPr>
        <p:blipFill>
          <a:blip r:embed="rId2"/>
          <a:stretch>
            <a:fillRect/>
          </a:stretch>
        </p:blipFill>
        <p:spPr>
          <a:xfrm>
            <a:off x="7629525" y="249779"/>
            <a:ext cx="4562475" cy="6438900"/>
          </a:xfrm>
          <a:prstGeom prst="rect">
            <a:avLst/>
          </a:prstGeom>
        </p:spPr>
      </p:pic>
    </p:spTree>
    <p:extLst>
      <p:ext uri="{BB962C8B-B14F-4D97-AF65-F5344CB8AC3E}">
        <p14:creationId xmlns:p14="http://schemas.microsoft.com/office/powerpoint/2010/main" val="2923914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26483" y="332322"/>
            <a:ext cx="3728265" cy="369332"/>
          </a:xfrm>
          <a:prstGeom prst="rect">
            <a:avLst/>
          </a:prstGeom>
        </p:spPr>
        <p:txBody>
          <a:bodyPr wrap="none">
            <a:spAutoFit/>
          </a:bodyPr>
          <a:lstStyle/>
          <a:p>
            <a:r>
              <a:rPr lang="es-ES" b="1" dirty="0">
                <a:latin typeface="Cambria" panose="02040503050406030204" pitchFamily="18" charset="0"/>
                <a:ea typeface="Cambria" panose="02040503050406030204" pitchFamily="18" charset="0"/>
              </a:rPr>
              <a:t>2. Las consecuencias de la guerra.</a:t>
            </a:r>
          </a:p>
        </p:txBody>
      </p:sp>
      <p:sp>
        <p:nvSpPr>
          <p:cNvPr id="3" name="Rectángulo 2"/>
          <p:cNvSpPr/>
          <p:nvPr/>
        </p:nvSpPr>
        <p:spPr>
          <a:xfrm>
            <a:off x="526482" y="823566"/>
            <a:ext cx="6997265"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Se calcula que la cifra de muertos estaría en torno a unos 450.000, donde se incluyen las muertes ocasionadas por la</a:t>
            </a:r>
            <a:r>
              <a:rPr lang="es-ES" b="1" dirty="0">
                <a:latin typeface="Cambria" panose="02040503050406030204" pitchFamily="18" charset="0"/>
                <a:ea typeface="Cambria" panose="02040503050406030204" pitchFamily="18" charset="0"/>
              </a:rPr>
              <a:t> guerra </a:t>
            </a:r>
            <a:r>
              <a:rPr lang="es-ES" dirty="0">
                <a:latin typeface="Cambria" panose="02040503050406030204" pitchFamily="18" charset="0"/>
                <a:ea typeface="Cambria" panose="02040503050406030204" pitchFamily="18" charset="0"/>
              </a:rPr>
              <a:t>y por las actividades represivas, o sea, los </a:t>
            </a:r>
            <a:r>
              <a:rPr lang="es-ES" b="1" dirty="0">
                <a:latin typeface="Cambria" panose="02040503050406030204" pitchFamily="18" charset="0"/>
                <a:ea typeface="Cambria" panose="02040503050406030204" pitchFamily="18" charset="0"/>
              </a:rPr>
              <a:t>asesinatos en la retaguardia </a:t>
            </a:r>
            <a:r>
              <a:rPr lang="es-ES" dirty="0">
                <a:latin typeface="Cambria" panose="02040503050406030204" pitchFamily="18" charset="0"/>
                <a:ea typeface="Cambria" panose="02040503050406030204" pitchFamily="18" charset="0"/>
              </a:rPr>
              <a:t>de ambos bandos donde se desarrolló el </a:t>
            </a:r>
            <a:r>
              <a:rPr lang="es-ES" b="1" dirty="0">
                <a:latin typeface="Cambria" panose="02040503050406030204" pitchFamily="18" charset="0"/>
                <a:ea typeface="Cambria" panose="02040503050406030204" pitchFamily="18" charset="0"/>
              </a:rPr>
              <a:t>“terror rojo” y el “terror blanco”. </a:t>
            </a:r>
          </a:p>
        </p:txBody>
      </p:sp>
      <p:sp>
        <p:nvSpPr>
          <p:cNvPr id="4" name="Rectángulo 3"/>
          <p:cNvSpPr/>
          <p:nvPr/>
        </p:nvSpPr>
        <p:spPr>
          <a:xfrm>
            <a:off x="526482" y="4585296"/>
            <a:ext cx="5473265" cy="923330"/>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Exilio republicano</a:t>
            </a:r>
            <a:r>
              <a:rPr lang="es-ES" dirty="0">
                <a:latin typeface="Cambria" panose="02040503050406030204" pitchFamily="18" charset="0"/>
                <a:ea typeface="Cambria" panose="02040503050406030204" pitchFamily="18" charset="0"/>
              </a:rPr>
              <a:t>: se calcula que la emigración política alcanzaría a unos 300.000 hombres. </a:t>
            </a:r>
            <a:endParaRPr lang="es-ES" dirty="0"/>
          </a:p>
        </p:txBody>
      </p:sp>
      <p:pic>
        <p:nvPicPr>
          <p:cNvPr id="5" name="Imagen 4"/>
          <p:cNvPicPr>
            <a:picLocks noChangeAspect="1"/>
          </p:cNvPicPr>
          <p:nvPr/>
        </p:nvPicPr>
        <p:blipFill>
          <a:blip r:embed="rId2"/>
          <a:stretch>
            <a:fillRect/>
          </a:stretch>
        </p:blipFill>
        <p:spPr>
          <a:xfrm>
            <a:off x="6128083" y="3625443"/>
            <a:ext cx="5457323" cy="3067626"/>
          </a:xfrm>
          <a:prstGeom prst="rect">
            <a:avLst/>
          </a:prstGeom>
        </p:spPr>
      </p:pic>
      <p:pic>
        <p:nvPicPr>
          <p:cNvPr id="6" name="Imagen 5"/>
          <p:cNvPicPr>
            <a:picLocks noChangeAspect="1"/>
          </p:cNvPicPr>
          <p:nvPr/>
        </p:nvPicPr>
        <p:blipFill>
          <a:blip r:embed="rId3"/>
          <a:stretch>
            <a:fillRect/>
          </a:stretch>
        </p:blipFill>
        <p:spPr>
          <a:xfrm>
            <a:off x="7780421" y="224985"/>
            <a:ext cx="3804985" cy="3109571"/>
          </a:xfrm>
          <a:prstGeom prst="rect">
            <a:avLst/>
          </a:prstGeom>
        </p:spPr>
      </p:pic>
      <p:sp>
        <p:nvSpPr>
          <p:cNvPr id="7" name="Rectángulo 6"/>
          <p:cNvSpPr/>
          <p:nvPr/>
        </p:nvSpPr>
        <p:spPr>
          <a:xfrm>
            <a:off x="6128084" y="2884470"/>
            <a:ext cx="1652337" cy="461665"/>
          </a:xfrm>
          <a:prstGeom prst="rect">
            <a:avLst/>
          </a:prstGeom>
        </p:spPr>
        <p:txBody>
          <a:bodyPr wrap="square">
            <a:spAutoFit/>
          </a:bodyPr>
          <a:lstStyle/>
          <a:p>
            <a:pPr algn="ctr"/>
            <a:r>
              <a:rPr lang="es-ES" sz="1200" b="1" dirty="0">
                <a:latin typeface="Cambria" panose="02040503050406030204" pitchFamily="18" charset="0"/>
                <a:ea typeface="Cambria" panose="02040503050406030204" pitchFamily="18" charset="0"/>
              </a:rPr>
              <a:t>Varios muertos tras un bombardeo</a:t>
            </a:r>
          </a:p>
        </p:txBody>
      </p:sp>
    </p:spTree>
    <p:extLst>
      <p:ext uri="{BB962C8B-B14F-4D97-AF65-F5344CB8AC3E}">
        <p14:creationId xmlns:p14="http://schemas.microsoft.com/office/powerpoint/2010/main" val="2625227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4116" y="218791"/>
            <a:ext cx="6010853" cy="1338828"/>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Prisioneros de guerra:</a:t>
            </a:r>
          </a:p>
          <a:p>
            <a:pPr algn="just">
              <a:lnSpc>
                <a:spcPct val="150000"/>
              </a:lnSpc>
            </a:pPr>
            <a:r>
              <a:rPr lang="es-ES" dirty="0">
                <a:latin typeface="Cambria" panose="02040503050406030204" pitchFamily="18" charset="0"/>
                <a:ea typeface="Cambria" panose="02040503050406030204" pitchFamily="18" charset="0"/>
              </a:rPr>
              <a:t>más de 250.000 personas ingresaron en prisiones o en campos de trabajo forzado. </a:t>
            </a:r>
          </a:p>
        </p:txBody>
      </p:sp>
      <p:pic>
        <p:nvPicPr>
          <p:cNvPr id="4" name="Imagen 3"/>
          <p:cNvPicPr>
            <a:picLocks noChangeAspect="1"/>
          </p:cNvPicPr>
          <p:nvPr/>
        </p:nvPicPr>
        <p:blipFill>
          <a:blip r:embed="rId2"/>
          <a:stretch>
            <a:fillRect/>
          </a:stretch>
        </p:blipFill>
        <p:spPr>
          <a:xfrm>
            <a:off x="7179945" y="0"/>
            <a:ext cx="5012055" cy="6858000"/>
          </a:xfrm>
          <a:prstGeom prst="rect">
            <a:avLst/>
          </a:prstGeom>
        </p:spPr>
      </p:pic>
      <p:sp>
        <p:nvSpPr>
          <p:cNvPr id="5" name="Rectángulo 4"/>
          <p:cNvSpPr/>
          <p:nvPr/>
        </p:nvSpPr>
        <p:spPr>
          <a:xfrm>
            <a:off x="454116" y="5070447"/>
            <a:ext cx="6588368" cy="1338828"/>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gobierno de Franco también introdujo la </a:t>
            </a:r>
            <a:r>
              <a:rPr lang="es-ES" b="1" dirty="0">
                <a:latin typeface="Cambria" panose="02040503050406030204" pitchFamily="18" charset="0"/>
                <a:ea typeface="Cambria" panose="02040503050406030204" pitchFamily="18" charset="0"/>
              </a:rPr>
              <a:t>depuración entre los sectores de la administración o del funcionariado</a:t>
            </a:r>
            <a:r>
              <a:rPr lang="es-ES" dirty="0">
                <a:latin typeface="Cambria" panose="02040503050406030204" pitchFamily="18" charset="0"/>
                <a:ea typeface="Cambria" panose="02040503050406030204" pitchFamily="18" charset="0"/>
              </a:rPr>
              <a:t>: burocracia, ejército, policía, profesores, maestros y jueces. </a:t>
            </a:r>
          </a:p>
        </p:txBody>
      </p:sp>
      <p:pic>
        <p:nvPicPr>
          <p:cNvPr id="6" name="Imagen 5"/>
          <p:cNvPicPr>
            <a:picLocks noChangeAspect="1"/>
          </p:cNvPicPr>
          <p:nvPr/>
        </p:nvPicPr>
        <p:blipFill>
          <a:blip r:embed="rId3"/>
          <a:stretch>
            <a:fillRect/>
          </a:stretch>
        </p:blipFill>
        <p:spPr>
          <a:xfrm>
            <a:off x="1783141" y="1801490"/>
            <a:ext cx="3895764" cy="3108660"/>
          </a:xfrm>
          <a:prstGeom prst="rect">
            <a:avLst/>
          </a:prstGeom>
        </p:spPr>
      </p:pic>
    </p:spTree>
    <p:extLst>
      <p:ext uri="{BB962C8B-B14F-4D97-AF65-F5344CB8AC3E}">
        <p14:creationId xmlns:p14="http://schemas.microsoft.com/office/powerpoint/2010/main" val="2567914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1406" y="1938723"/>
            <a:ext cx="6691287"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-Las consecuencias </a:t>
            </a:r>
            <a:r>
              <a:rPr lang="es-ES" b="1" dirty="0">
                <a:latin typeface="Cambria" panose="02040503050406030204" pitchFamily="18" charset="0"/>
                <a:ea typeface="Cambria" panose="02040503050406030204" pitchFamily="18" charset="0"/>
              </a:rPr>
              <a:t>en el terreno económico fueron desastrosas </a:t>
            </a:r>
            <a:r>
              <a:rPr lang="es-ES" dirty="0">
                <a:latin typeface="Cambria" panose="02040503050406030204" pitchFamily="18" charset="0"/>
                <a:ea typeface="Cambria" panose="02040503050406030204" pitchFamily="18" charset="0"/>
              </a:rPr>
              <a:t>para el país: la pérdida de reservas, la disminución de la población activa, la destrucción de infraestructuras viarias y fabriles, así como de viviendas y la caída del nivel de renta.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-Las </a:t>
            </a:r>
            <a:r>
              <a:rPr lang="es-ES" b="1" dirty="0">
                <a:latin typeface="Cambria" panose="02040503050406030204" pitchFamily="18" charset="0"/>
                <a:ea typeface="Cambria" panose="02040503050406030204" pitchFamily="18" charset="0"/>
              </a:rPr>
              <a:t>consecuencias políticas </a:t>
            </a:r>
            <a:r>
              <a:rPr lang="es-ES" dirty="0">
                <a:latin typeface="Cambria" panose="02040503050406030204" pitchFamily="18" charset="0"/>
                <a:ea typeface="Cambria" panose="02040503050406030204" pitchFamily="18" charset="0"/>
              </a:rPr>
              <a:t>fueron el final de la experiencia modernizadora y democratizadora que España había decidido iniciar en 1931 y el </a:t>
            </a:r>
            <a:r>
              <a:rPr lang="es-ES" b="1" dirty="0">
                <a:latin typeface="Cambria" panose="02040503050406030204" pitchFamily="18" charset="0"/>
                <a:ea typeface="Cambria" panose="02040503050406030204" pitchFamily="18" charset="0"/>
              </a:rPr>
              <a:t>inicio de un larguísimo período de represión, de falta de libertades políticas y la supresión de derechos fundamentales de las personas.</a:t>
            </a:r>
            <a:endParaRPr lang="es-ES" b="1" dirty="0"/>
          </a:p>
        </p:txBody>
      </p:sp>
      <p:pic>
        <p:nvPicPr>
          <p:cNvPr id="3" name="Imagen 2"/>
          <p:cNvPicPr>
            <a:picLocks noChangeAspect="1"/>
          </p:cNvPicPr>
          <p:nvPr/>
        </p:nvPicPr>
        <p:blipFill>
          <a:blip r:embed="rId2"/>
          <a:stretch>
            <a:fillRect/>
          </a:stretch>
        </p:blipFill>
        <p:spPr>
          <a:xfrm>
            <a:off x="7603957" y="206176"/>
            <a:ext cx="3939991" cy="2950068"/>
          </a:xfrm>
          <a:prstGeom prst="rect">
            <a:avLst/>
          </a:prstGeom>
        </p:spPr>
      </p:pic>
      <p:pic>
        <p:nvPicPr>
          <p:cNvPr id="4" name="Imagen 3"/>
          <p:cNvPicPr>
            <a:picLocks noChangeAspect="1"/>
          </p:cNvPicPr>
          <p:nvPr/>
        </p:nvPicPr>
        <p:blipFill>
          <a:blip r:embed="rId3"/>
          <a:stretch>
            <a:fillRect/>
          </a:stretch>
        </p:blipFill>
        <p:spPr>
          <a:xfrm>
            <a:off x="7603957" y="3440984"/>
            <a:ext cx="3939991" cy="2899618"/>
          </a:xfrm>
          <a:prstGeom prst="rect">
            <a:avLst/>
          </a:prstGeom>
        </p:spPr>
      </p:pic>
      <p:sp>
        <p:nvSpPr>
          <p:cNvPr id="5" name="Rectángulo 4"/>
          <p:cNvSpPr/>
          <p:nvPr/>
        </p:nvSpPr>
        <p:spPr>
          <a:xfrm>
            <a:off x="431405" y="599895"/>
            <a:ext cx="6691287" cy="92333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t>
            </a:r>
            <a:r>
              <a:rPr lang="es-ES" b="1" dirty="0">
                <a:latin typeface="Cambria" panose="02040503050406030204" pitchFamily="18" charset="0"/>
                <a:ea typeface="Cambria" panose="02040503050406030204" pitchFamily="18" charset="0"/>
              </a:rPr>
              <a:t>El avance cultural </a:t>
            </a:r>
            <a:r>
              <a:rPr lang="es-ES" dirty="0">
                <a:latin typeface="Cambria" panose="02040503050406030204" pitchFamily="18" charset="0"/>
                <a:ea typeface="Cambria" panose="02040503050406030204" pitchFamily="18" charset="0"/>
              </a:rPr>
              <a:t>y educativo conseguido a lo largo de la llamada Edad de Plata de la cultura española </a:t>
            </a:r>
            <a:r>
              <a:rPr lang="es-ES" b="1" dirty="0">
                <a:latin typeface="Cambria" panose="02040503050406030204" pitchFamily="18" charset="0"/>
                <a:ea typeface="Cambria" panose="02040503050406030204" pitchFamily="18" charset="0"/>
              </a:rPr>
              <a:t>entró en quiebra. </a:t>
            </a:r>
          </a:p>
        </p:txBody>
      </p:sp>
    </p:spTree>
    <p:extLst>
      <p:ext uri="{BB962C8B-B14F-4D97-AF65-F5344CB8AC3E}">
        <p14:creationId xmlns:p14="http://schemas.microsoft.com/office/powerpoint/2010/main" val="4219149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78406" y="2570567"/>
            <a:ext cx="994183" cy="707886"/>
          </a:xfrm>
          <a:prstGeom prst="rect">
            <a:avLst/>
          </a:prstGeom>
        </p:spPr>
        <p:txBody>
          <a:bodyPr wrap="none">
            <a:spAutoFit/>
          </a:bodyPr>
          <a:lstStyle/>
          <a:p>
            <a:r>
              <a:rPr lang="es-ES" sz="4000" b="1" dirty="0">
                <a:latin typeface="Cambria" panose="02040503050406030204" pitchFamily="18" charset="0"/>
                <a:ea typeface="Cambria" panose="02040503050406030204" pitchFamily="18" charset="0"/>
              </a:rPr>
              <a:t>FIN</a:t>
            </a:r>
          </a:p>
        </p:txBody>
      </p:sp>
    </p:spTree>
    <p:extLst>
      <p:ext uri="{BB962C8B-B14F-4D97-AF65-F5344CB8AC3E}">
        <p14:creationId xmlns:p14="http://schemas.microsoft.com/office/powerpoint/2010/main" val="111416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1908" y="320432"/>
            <a:ext cx="9697330"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I. LOS INICIOS DE LA GUERRA Y LA INTERNACIONALIZACIÓN DEL CONFLICTO.</a:t>
            </a:r>
          </a:p>
        </p:txBody>
      </p:sp>
      <p:sp>
        <p:nvSpPr>
          <p:cNvPr id="3" name="Rectángulo 2"/>
          <p:cNvSpPr/>
          <p:nvPr/>
        </p:nvSpPr>
        <p:spPr>
          <a:xfrm>
            <a:off x="529882" y="826870"/>
            <a:ext cx="8234291"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1. La sublevación militar y su fracaso: la división de España en dos zonas. </a:t>
            </a:r>
          </a:p>
        </p:txBody>
      </p:sp>
      <p:sp>
        <p:nvSpPr>
          <p:cNvPr id="4" name="Rectángulo 3"/>
          <p:cNvSpPr/>
          <p:nvPr/>
        </p:nvSpPr>
        <p:spPr>
          <a:xfrm>
            <a:off x="534572" y="1333308"/>
            <a:ext cx="7793501" cy="369332"/>
          </a:xfrm>
          <a:prstGeom prst="rect">
            <a:avLst/>
          </a:prstGeom>
        </p:spPr>
        <p:txBody>
          <a:bodyPr wrap="square">
            <a:spAutoFit/>
          </a:bodyPr>
          <a:lstStyle/>
          <a:p>
            <a:r>
              <a:rPr lang="es-ES" b="1" dirty="0">
                <a:latin typeface="Cambria" panose="02040503050406030204" pitchFamily="18" charset="0"/>
                <a:ea typeface="Cambria" panose="02040503050406030204" pitchFamily="18" charset="0"/>
              </a:rPr>
              <a:t>a) La chispa del conflicto y el fracaso inicial de la sublevación militar.</a:t>
            </a:r>
          </a:p>
        </p:txBody>
      </p:sp>
      <p:sp>
        <p:nvSpPr>
          <p:cNvPr id="5" name="Rectángulo 4"/>
          <p:cNvSpPr/>
          <p:nvPr/>
        </p:nvSpPr>
        <p:spPr>
          <a:xfrm>
            <a:off x="534573" y="1839746"/>
            <a:ext cx="4417255" cy="4247317"/>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Al clima de </a:t>
            </a:r>
            <a:r>
              <a:rPr lang="es-ES" b="1" dirty="0">
                <a:latin typeface="Cambria" panose="02040503050406030204" pitchFamily="18" charset="0"/>
                <a:ea typeface="Cambria" panose="02040503050406030204" pitchFamily="18" charset="0"/>
              </a:rPr>
              <a:t>radicalización, violencia callejera y bipolarización de la vida política española</a:t>
            </a:r>
            <a:r>
              <a:rPr lang="es-ES" dirty="0">
                <a:latin typeface="Cambria" panose="02040503050406030204" pitchFamily="18" charset="0"/>
                <a:ea typeface="Cambria" panose="02040503050406030204" pitchFamily="18" charset="0"/>
              </a:rPr>
              <a:t>, desde las elecciones de febrero de 1936, se unen </a:t>
            </a:r>
            <a:r>
              <a:rPr lang="es-ES" b="1" dirty="0">
                <a:latin typeface="Cambria" panose="02040503050406030204" pitchFamily="18" charset="0"/>
                <a:ea typeface="Cambria" panose="02040503050406030204" pitchFamily="18" charset="0"/>
              </a:rPr>
              <a:t>dos asesinatos</a:t>
            </a:r>
            <a:r>
              <a:rPr lang="es-ES" dirty="0">
                <a:latin typeface="Cambria" panose="02040503050406030204" pitchFamily="18" charset="0"/>
                <a:ea typeface="Cambria" panose="02040503050406030204" pitchFamily="18" charset="0"/>
              </a:rPr>
              <a:t>: el día 12 de julio es asesinado el teniente de la Guardia de Asalto, socialista, </a:t>
            </a:r>
            <a:r>
              <a:rPr lang="es-ES" b="1" dirty="0">
                <a:latin typeface="Cambria" panose="02040503050406030204" pitchFamily="18" charset="0"/>
                <a:ea typeface="Cambria" panose="02040503050406030204" pitchFamily="18" charset="0"/>
              </a:rPr>
              <a:t>José del Castillo </a:t>
            </a:r>
            <a:r>
              <a:rPr lang="es-ES" dirty="0">
                <a:latin typeface="Cambria" panose="02040503050406030204" pitchFamily="18" charset="0"/>
                <a:ea typeface="Cambria" panose="02040503050406030204" pitchFamily="18" charset="0"/>
              </a:rPr>
              <a:t>por la extrema derecha, probablemente la Falange; en respuesta, el 13 de julio fue asesinado </a:t>
            </a:r>
            <a:r>
              <a:rPr lang="es-ES" b="1" dirty="0">
                <a:latin typeface="Cambria" panose="02040503050406030204" pitchFamily="18" charset="0"/>
                <a:ea typeface="Cambria" panose="02040503050406030204" pitchFamily="18" charset="0"/>
              </a:rPr>
              <a:t>Calvo Sotelo</a:t>
            </a:r>
            <a:r>
              <a:rPr lang="es-ES" dirty="0">
                <a:latin typeface="Cambria" panose="02040503050406030204" pitchFamily="18" charset="0"/>
                <a:ea typeface="Cambria" panose="02040503050406030204" pitchFamily="18" charset="0"/>
              </a:rPr>
              <a:t>, uno de los líderes monárquicos. </a:t>
            </a:r>
          </a:p>
        </p:txBody>
      </p:sp>
      <p:pic>
        <p:nvPicPr>
          <p:cNvPr id="8194"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4782" t="3152" r="4241" b="9281"/>
          <a:stretch/>
        </p:blipFill>
        <p:spPr bwMode="auto">
          <a:xfrm>
            <a:off x="5401993" y="1839746"/>
            <a:ext cx="6492291" cy="4691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0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59545" y="312896"/>
            <a:ext cx="5181600" cy="2169825"/>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Como consecuencia, el </a:t>
            </a:r>
            <a:r>
              <a:rPr lang="es-ES" b="1" dirty="0">
                <a:latin typeface="Cambria" panose="02040503050406030204" pitchFamily="18" charset="0"/>
                <a:ea typeface="Cambria" panose="02040503050406030204" pitchFamily="18" charset="0"/>
              </a:rPr>
              <a:t>17 de julio de 1936 se sublevó la guarnición de Melilla, </a:t>
            </a:r>
            <a:r>
              <a:rPr lang="es-ES" dirty="0">
                <a:latin typeface="Cambria" panose="02040503050406030204" pitchFamily="18" charset="0"/>
                <a:ea typeface="Cambria" panose="02040503050406030204" pitchFamily="18" charset="0"/>
              </a:rPr>
              <a:t>extendiéndose la rebelión al resto del Marruecos español y a la Península al día siguiente. </a:t>
            </a:r>
          </a:p>
          <a:p>
            <a:pPr algn="just">
              <a:lnSpc>
                <a:spcPct val="150000"/>
              </a:lnSpc>
            </a:pPr>
            <a:endParaRPr lang="es-ES" b="1" dirty="0">
              <a:latin typeface="Cambria" panose="02040503050406030204" pitchFamily="18" charset="0"/>
              <a:ea typeface="Cambria" panose="02040503050406030204" pitchFamily="18" charset="0"/>
            </a:endParaRPr>
          </a:p>
        </p:txBody>
      </p:sp>
      <p:pic>
        <p:nvPicPr>
          <p:cNvPr id="3" name="Imagen 2"/>
          <p:cNvPicPr>
            <a:picLocks noChangeAspect="1"/>
          </p:cNvPicPr>
          <p:nvPr/>
        </p:nvPicPr>
        <p:blipFill>
          <a:blip r:embed="rId2"/>
          <a:stretch>
            <a:fillRect/>
          </a:stretch>
        </p:blipFill>
        <p:spPr>
          <a:xfrm>
            <a:off x="6021013" y="312896"/>
            <a:ext cx="5134666" cy="3115192"/>
          </a:xfrm>
          <a:prstGeom prst="rect">
            <a:avLst/>
          </a:prstGeom>
        </p:spPr>
      </p:pic>
      <p:sp>
        <p:nvSpPr>
          <p:cNvPr id="5" name="Rectángulo 4"/>
          <p:cNvSpPr/>
          <p:nvPr/>
        </p:nvSpPr>
        <p:spPr>
          <a:xfrm>
            <a:off x="459545" y="4510177"/>
            <a:ext cx="5181600" cy="1287468"/>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Parte del Ejército y de las fuerzas del orden (Guardia Civil y Guardia de Asalto) permanecieron fieles a la República. </a:t>
            </a:r>
          </a:p>
        </p:txBody>
      </p:sp>
      <p:pic>
        <p:nvPicPr>
          <p:cNvPr id="6" name="Imagen 5"/>
          <p:cNvPicPr>
            <a:picLocks noChangeAspect="1"/>
          </p:cNvPicPr>
          <p:nvPr/>
        </p:nvPicPr>
        <p:blipFill>
          <a:blip r:embed="rId3"/>
          <a:stretch>
            <a:fillRect/>
          </a:stretch>
        </p:blipFill>
        <p:spPr>
          <a:xfrm>
            <a:off x="6443517" y="3735996"/>
            <a:ext cx="4289658" cy="2887189"/>
          </a:xfrm>
          <a:prstGeom prst="rect">
            <a:avLst/>
          </a:prstGeom>
        </p:spPr>
      </p:pic>
      <p:sp>
        <p:nvSpPr>
          <p:cNvPr id="4" name="Rectángulo 3"/>
          <p:cNvSpPr/>
          <p:nvPr/>
        </p:nvSpPr>
        <p:spPr>
          <a:xfrm>
            <a:off x="605894" y="2918443"/>
            <a:ext cx="4888902" cy="507831"/>
          </a:xfrm>
          <a:prstGeom prst="rect">
            <a:avLst/>
          </a:prstGeom>
        </p:spPr>
        <p:txBody>
          <a:bodyPr wrap="none">
            <a:spAutoFit/>
          </a:bodyPr>
          <a:lstStyle/>
          <a:p>
            <a:pPr algn="just">
              <a:lnSpc>
                <a:spcPct val="150000"/>
              </a:lnSpc>
            </a:pPr>
            <a:r>
              <a:rPr lang="es-ES" b="1" dirty="0">
                <a:latin typeface="Cambria" panose="02040503050406030204" pitchFamily="18" charset="0"/>
                <a:ea typeface="Cambria" panose="02040503050406030204" pitchFamily="18" charset="0"/>
              </a:rPr>
              <a:t>El golpe militar, sin embargo, fue un fracaso. </a:t>
            </a:r>
          </a:p>
        </p:txBody>
      </p:sp>
    </p:spTree>
    <p:extLst>
      <p:ext uri="{BB962C8B-B14F-4D97-AF65-F5344CB8AC3E}">
        <p14:creationId xmlns:p14="http://schemas.microsoft.com/office/powerpoint/2010/main" val="18430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37625" y="394208"/>
            <a:ext cx="5247248" cy="5909310"/>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En Madrid, el general Fanjul, jefe de los sublevados</a:t>
            </a:r>
            <a:r>
              <a:rPr lang="es-ES" dirty="0">
                <a:latin typeface="Cambria" panose="02040503050406030204" pitchFamily="18" charset="0"/>
                <a:ea typeface="Cambria" panose="02040503050406030204" pitchFamily="18" charset="0"/>
              </a:rPr>
              <a:t>, se encontró cercado en el </a:t>
            </a:r>
            <a:r>
              <a:rPr lang="es-ES" b="1" dirty="0">
                <a:latin typeface="Cambria" panose="02040503050406030204" pitchFamily="18" charset="0"/>
                <a:ea typeface="Cambria" panose="02040503050406030204" pitchFamily="18" charset="0"/>
              </a:rPr>
              <a:t>Cuartel de la Montaña por milicianos</a:t>
            </a:r>
            <a:r>
              <a:rPr lang="es-ES" dirty="0">
                <a:latin typeface="Cambria" panose="02040503050406030204" pitchFamily="18" charset="0"/>
                <a:ea typeface="Cambria" panose="02040503050406030204" pitchFamily="18" charset="0"/>
              </a:rPr>
              <a:t> a los que el gobierno había entregado armas. </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En Barcelona, el general </a:t>
            </a:r>
            <a:r>
              <a:rPr lang="es-ES" b="1" dirty="0" err="1">
                <a:latin typeface="Cambria" panose="02040503050406030204" pitchFamily="18" charset="0"/>
                <a:ea typeface="Cambria" panose="02040503050406030204" pitchFamily="18" charset="0"/>
              </a:rPr>
              <a:t>Goded</a:t>
            </a:r>
            <a:r>
              <a:rPr lang="es-ES" b="1" dirty="0">
                <a:latin typeface="Cambria" panose="02040503050406030204" pitchFamily="18" charset="0"/>
                <a:ea typeface="Cambria" panose="02040503050406030204" pitchFamily="18" charset="0"/>
              </a:rPr>
              <a:t> </a:t>
            </a:r>
            <a:r>
              <a:rPr lang="es-ES" dirty="0">
                <a:latin typeface="Cambria" panose="02040503050406030204" pitchFamily="18" charset="0"/>
                <a:ea typeface="Cambria" panose="02040503050406030204" pitchFamily="18" charset="0"/>
              </a:rPr>
              <a:t>y sus seguidores fueron </a:t>
            </a:r>
            <a:r>
              <a:rPr lang="es-ES" b="1" dirty="0">
                <a:latin typeface="Cambria" panose="02040503050406030204" pitchFamily="18" charset="0"/>
                <a:ea typeface="Cambria" panose="02040503050406030204" pitchFamily="18" charset="0"/>
              </a:rPr>
              <a:t>dominados por la activa participación de los milicianos anarquistas </a:t>
            </a:r>
            <a:r>
              <a:rPr lang="es-ES" dirty="0">
                <a:latin typeface="Cambria" panose="02040503050406030204" pitchFamily="18" charset="0"/>
                <a:ea typeface="Cambria" panose="02040503050406030204" pitchFamily="18" charset="0"/>
              </a:rPr>
              <a:t>y por la fidelidad a la República de la Guardia Civil y de la Guardia de Asalto.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En Valencia</a:t>
            </a:r>
            <a:r>
              <a:rPr lang="es-ES" dirty="0">
                <a:latin typeface="Cambria" panose="02040503050406030204" pitchFamily="18" charset="0"/>
                <a:ea typeface="Cambria" panose="02040503050406030204" pitchFamily="18" charset="0"/>
              </a:rPr>
              <a:t> y otras ciudades importantes ocurrió lo mismo, pues </a:t>
            </a:r>
            <a:r>
              <a:rPr lang="es-ES" b="1" dirty="0">
                <a:latin typeface="Cambria" panose="02040503050406030204" pitchFamily="18" charset="0"/>
                <a:ea typeface="Cambria" panose="02040503050406030204" pitchFamily="18" charset="0"/>
              </a:rPr>
              <a:t>la sublevación no contaba con la inesperada reacción de los milicianos.</a:t>
            </a:r>
          </a:p>
        </p:txBody>
      </p:sp>
      <p:pic>
        <p:nvPicPr>
          <p:cNvPr id="3" name="Imagen 2"/>
          <p:cNvPicPr>
            <a:picLocks noChangeAspect="1"/>
          </p:cNvPicPr>
          <p:nvPr/>
        </p:nvPicPr>
        <p:blipFill>
          <a:blip r:embed="rId2"/>
          <a:stretch>
            <a:fillRect/>
          </a:stretch>
        </p:blipFill>
        <p:spPr>
          <a:xfrm>
            <a:off x="9096357" y="267599"/>
            <a:ext cx="2811743" cy="2114342"/>
          </a:xfrm>
          <a:prstGeom prst="rect">
            <a:avLst/>
          </a:prstGeom>
        </p:spPr>
      </p:pic>
      <p:sp>
        <p:nvSpPr>
          <p:cNvPr id="4" name="Rectángulo 3"/>
          <p:cNvSpPr/>
          <p:nvPr/>
        </p:nvSpPr>
        <p:spPr>
          <a:xfrm>
            <a:off x="9096357" y="2381941"/>
            <a:ext cx="2811743" cy="461665"/>
          </a:xfrm>
          <a:prstGeom prst="rect">
            <a:avLst/>
          </a:prstGeom>
        </p:spPr>
        <p:txBody>
          <a:bodyPr wrap="square">
            <a:spAutoFit/>
          </a:bodyPr>
          <a:lstStyle/>
          <a:p>
            <a:pPr algn="just"/>
            <a:r>
              <a:rPr lang="es-ES" sz="1200" b="1" dirty="0">
                <a:latin typeface="Cambria" panose="02040503050406030204" pitchFamily="18" charset="0"/>
                <a:ea typeface="Cambria" panose="02040503050406030204" pitchFamily="18" charset="0"/>
              </a:rPr>
              <a:t>Patio del Cuartel de la Montaña, Madrid, tras fracasar la insurrección</a:t>
            </a:r>
          </a:p>
        </p:txBody>
      </p:sp>
      <p:pic>
        <p:nvPicPr>
          <p:cNvPr id="5" name="Picture 2" descr="https://e00-elmundo.uecdn.es/assets/multimedia/imagenes/2016/07/17/14687101671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347" y="267599"/>
            <a:ext cx="3040536" cy="2114342"/>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6054205" y="2381941"/>
            <a:ext cx="2572820" cy="276999"/>
          </a:xfrm>
          <a:prstGeom prst="rect">
            <a:avLst/>
          </a:prstGeom>
        </p:spPr>
        <p:txBody>
          <a:bodyPr wrap="none">
            <a:spAutoFit/>
          </a:bodyPr>
          <a:lstStyle/>
          <a:p>
            <a:pPr algn="ctr"/>
            <a:r>
              <a:rPr lang="es-ES" sz="1200" b="1" dirty="0">
                <a:latin typeface="Cambria" panose="02040503050406030204" pitchFamily="18" charset="0"/>
                <a:ea typeface="Cambria" panose="02040503050406030204" pitchFamily="18" charset="0"/>
              </a:rPr>
              <a:t>Entrega de armas a los milicianos.</a:t>
            </a:r>
          </a:p>
        </p:txBody>
      </p:sp>
      <p:sp>
        <p:nvSpPr>
          <p:cNvPr id="8" name="Rectángulo 7"/>
          <p:cNvSpPr/>
          <p:nvPr/>
        </p:nvSpPr>
        <p:spPr>
          <a:xfrm>
            <a:off x="7246143" y="5719379"/>
            <a:ext cx="3256085" cy="646331"/>
          </a:xfrm>
          <a:prstGeom prst="rect">
            <a:avLst/>
          </a:prstGeom>
        </p:spPr>
        <p:txBody>
          <a:bodyPr wrap="square">
            <a:spAutoFit/>
          </a:bodyPr>
          <a:lstStyle/>
          <a:p>
            <a:pPr algn="just"/>
            <a:r>
              <a:rPr lang="es-ES" sz="1200" b="1" dirty="0">
                <a:latin typeface="Cambria" panose="02040503050406030204" pitchFamily="18" charset="0"/>
                <a:ea typeface="Cambria" panose="02040503050406030204" pitchFamily="18" charset="0"/>
              </a:rPr>
              <a:t>Barcelona. El general </a:t>
            </a:r>
            <a:r>
              <a:rPr lang="es-ES" sz="1200" b="1" dirty="0" err="1">
                <a:latin typeface="Cambria" panose="02040503050406030204" pitchFamily="18" charset="0"/>
                <a:ea typeface="Cambria" panose="02040503050406030204" pitchFamily="18" charset="0"/>
              </a:rPr>
              <a:t>Goded</a:t>
            </a:r>
            <a:r>
              <a:rPr lang="es-ES" sz="1200" b="1" dirty="0">
                <a:latin typeface="Cambria" panose="02040503050406030204" pitchFamily="18" charset="0"/>
                <a:ea typeface="Cambria" panose="02040503050406030204" pitchFamily="18" charset="0"/>
              </a:rPr>
              <a:t> conducido al juicio por el que es procesado al iniciar el alzamiento militar.</a:t>
            </a:r>
          </a:p>
        </p:txBody>
      </p:sp>
      <p:pic>
        <p:nvPicPr>
          <p:cNvPr id="9220"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143" y="3267111"/>
            <a:ext cx="3256085" cy="245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97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8412" y="2039736"/>
            <a:ext cx="5346335" cy="3831818"/>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En Sevilla, el general </a:t>
            </a:r>
            <a:r>
              <a:rPr lang="es-ES" b="1" dirty="0" err="1">
                <a:latin typeface="Cambria" panose="02040503050406030204" pitchFamily="18" charset="0"/>
                <a:ea typeface="Cambria" panose="02040503050406030204" pitchFamily="18" charset="0"/>
              </a:rPr>
              <a:t>Queipo</a:t>
            </a:r>
            <a:r>
              <a:rPr lang="es-ES" b="1" dirty="0">
                <a:latin typeface="Cambria" panose="02040503050406030204" pitchFamily="18" charset="0"/>
                <a:ea typeface="Cambria" panose="02040503050406030204" pitchFamily="18" charset="0"/>
              </a:rPr>
              <a:t> de Llano </a:t>
            </a:r>
            <a:r>
              <a:rPr lang="es-ES" dirty="0">
                <a:latin typeface="Cambria" panose="02040503050406030204" pitchFamily="18" charset="0"/>
                <a:ea typeface="Cambria" panose="02040503050406030204" pitchFamily="18" charset="0"/>
              </a:rPr>
              <a:t>se hizo con el poder y entró en contacto con los sublevados de Granada, Córdoba y Cádiz.</a:t>
            </a:r>
          </a:p>
          <a:p>
            <a:pPr algn="just">
              <a:lnSpc>
                <a:spcPct val="150000"/>
              </a:lnSpc>
            </a:pPr>
            <a:r>
              <a:rPr lang="es-ES" dirty="0">
                <a:latin typeface="Cambria" panose="02040503050406030204" pitchFamily="18" charset="0"/>
                <a:ea typeface="Cambria" panose="02040503050406030204" pitchFamily="18" charset="0"/>
              </a:rPr>
              <a:t> </a:t>
            </a:r>
          </a:p>
          <a:p>
            <a:pPr algn="just">
              <a:lnSpc>
                <a:spcPct val="150000"/>
              </a:lnSpc>
            </a:pPr>
            <a:r>
              <a:rPr lang="es-ES" dirty="0">
                <a:latin typeface="Cambria" panose="02040503050406030204" pitchFamily="18" charset="0"/>
                <a:ea typeface="Cambria" panose="02040503050406030204" pitchFamily="18" charset="0"/>
              </a:rPr>
              <a:t>En </a:t>
            </a:r>
            <a:r>
              <a:rPr lang="es-ES" b="1" dirty="0">
                <a:latin typeface="Cambria" panose="02040503050406030204" pitchFamily="18" charset="0"/>
                <a:ea typeface="Cambria" panose="02040503050406030204" pitchFamily="18" charset="0"/>
              </a:rPr>
              <a:t>Navarra triunfaba la sublevación de la mano del general Mola.</a:t>
            </a:r>
          </a:p>
          <a:p>
            <a:pPr algn="just">
              <a:lnSpc>
                <a:spcPct val="150000"/>
              </a:lnSpc>
            </a:pPr>
            <a:endParaRPr lang="es-ES" dirty="0">
              <a:latin typeface="Cambria" panose="02040503050406030204" pitchFamily="18" charset="0"/>
              <a:ea typeface="Cambria" panose="02040503050406030204" pitchFamily="18" charset="0"/>
            </a:endParaRPr>
          </a:p>
          <a:p>
            <a:pPr algn="just">
              <a:lnSpc>
                <a:spcPct val="150000"/>
              </a:lnSpc>
            </a:pPr>
            <a:r>
              <a:rPr lang="es-ES" dirty="0">
                <a:latin typeface="Cambria" panose="02040503050406030204" pitchFamily="18" charset="0"/>
                <a:ea typeface="Cambria" panose="02040503050406030204" pitchFamily="18" charset="0"/>
              </a:rPr>
              <a:t>En </a:t>
            </a:r>
            <a:r>
              <a:rPr lang="es-ES" b="1" dirty="0">
                <a:latin typeface="Cambria" panose="02040503050406030204" pitchFamily="18" charset="0"/>
                <a:ea typeface="Cambria" panose="02040503050406030204" pitchFamily="18" charset="0"/>
              </a:rPr>
              <a:t>Zaragoza también triunfó la sublevación </a:t>
            </a:r>
            <a:r>
              <a:rPr lang="es-ES" dirty="0">
                <a:latin typeface="Cambria" panose="02040503050406030204" pitchFamily="18" charset="0"/>
                <a:ea typeface="Cambria" panose="02040503050406030204" pitchFamily="18" charset="0"/>
              </a:rPr>
              <a:t>gracias a la actuación del general </a:t>
            </a:r>
            <a:r>
              <a:rPr lang="es-ES" b="1" dirty="0">
                <a:latin typeface="Cambria" panose="02040503050406030204" pitchFamily="18" charset="0"/>
                <a:ea typeface="Cambria" panose="02040503050406030204" pitchFamily="18" charset="0"/>
              </a:rPr>
              <a:t>Cabanellas.</a:t>
            </a:r>
          </a:p>
        </p:txBody>
      </p:sp>
      <p:pic>
        <p:nvPicPr>
          <p:cNvPr id="10242" name="Picture 2" descr="Resultado de imagen de generales sublevados 1936"/>
          <p:cNvPicPr>
            <a:picLocks noChangeAspect="1" noChangeArrowheads="1"/>
          </p:cNvPicPr>
          <p:nvPr/>
        </p:nvPicPr>
        <p:blipFill rotWithShape="1">
          <a:blip r:embed="rId2">
            <a:extLst>
              <a:ext uri="{28A0092B-C50C-407E-A947-70E740481C1C}">
                <a14:useLocalDpi xmlns:a14="http://schemas.microsoft.com/office/drawing/2010/main" val="0"/>
              </a:ext>
            </a:extLst>
          </a:blip>
          <a:srcRect l="1820" t="3473" r="3239" b="2829"/>
          <a:stretch/>
        </p:blipFill>
        <p:spPr bwMode="auto">
          <a:xfrm>
            <a:off x="6176211" y="1703405"/>
            <a:ext cx="5755246" cy="371882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08412" y="207295"/>
            <a:ext cx="5346335" cy="507831"/>
          </a:xfrm>
          <a:prstGeom prst="rect">
            <a:avLst/>
          </a:prstGeom>
        </p:spPr>
        <p:txBody>
          <a:bodyPr wrap="none">
            <a:spAutoFit/>
          </a:bodyPr>
          <a:lstStyle/>
          <a:p>
            <a:pPr algn="just">
              <a:lnSpc>
                <a:spcPct val="150000"/>
              </a:lnSpc>
            </a:pPr>
            <a:r>
              <a:rPr lang="es-ES" b="1" dirty="0">
                <a:latin typeface="Cambria" panose="02040503050406030204" pitchFamily="18" charset="0"/>
                <a:ea typeface="Cambria" panose="02040503050406030204" pitchFamily="18" charset="0"/>
              </a:rPr>
              <a:t>En otras partes la sublevación militar se impuso</a:t>
            </a:r>
            <a:r>
              <a:rPr lang="es-ES" dirty="0">
                <a:latin typeface="Cambria" panose="02040503050406030204" pitchFamily="18" charset="0"/>
                <a:ea typeface="Cambria" panose="02040503050406030204" pitchFamily="18" charset="0"/>
              </a:rPr>
              <a:t>. </a:t>
            </a:r>
          </a:p>
        </p:txBody>
      </p:sp>
      <p:sp>
        <p:nvSpPr>
          <p:cNvPr id="4" name="Rectángulo 3"/>
          <p:cNvSpPr/>
          <p:nvPr/>
        </p:nvSpPr>
        <p:spPr>
          <a:xfrm>
            <a:off x="508412" y="780075"/>
            <a:ext cx="11423044" cy="871970"/>
          </a:xfrm>
          <a:prstGeom prst="rect">
            <a:avLst/>
          </a:prstGeom>
        </p:spPr>
        <p:txBody>
          <a:bodyPr wrap="square">
            <a:spAutoFit/>
          </a:bodyPr>
          <a:lstStyle/>
          <a:p>
            <a:pPr algn="just">
              <a:lnSpc>
                <a:spcPct val="150000"/>
              </a:lnSpc>
            </a:pPr>
            <a:r>
              <a:rPr lang="es-ES" dirty="0">
                <a:latin typeface="Cambria" panose="02040503050406030204" pitchFamily="18" charset="0"/>
                <a:ea typeface="Cambria" panose="02040503050406030204" pitchFamily="18" charset="0"/>
              </a:rPr>
              <a:t>El general </a:t>
            </a:r>
            <a:r>
              <a:rPr lang="es-ES" b="1" dirty="0">
                <a:latin typeface="Cambria" panose="02040503050406030204" pitchFamily="18" charset="0"/>
                <a:ea typeface="Cambria" panose="02040503050406030204" pitchFamily="18" charset="0"/>
              </a:rPr>
              <a:t>Franco </a:t>
            </a:r>
            <a:r>
              <a:rPr lang="es-ES" dirty="0">
                <a:latin typeface="Cambria" panose="02040503050406030204" pitchFamily="18" charset="0"/>
                <a:ea typeface="Cambria" panose="02040503050406030204" pitchFamily="18" charset="0"/>
              </a:rPr>
              <a:t>desde Canarias voló hacia el Protectorado español en Marruecos y </a:t>
            </a:r>
            <a:r>
              <a:rPr lang="es-ES" b="1" dirty="0">
                <a:latin typeface="Cambria" panose="02040503050406030204" pitchFamily="18" charset="0"/>
                <a:ea typeface="Cambria" panose="02040503050406030204" pitchFamily="18" charset="0"/>
              </a:rPr>
              <a:t>asumió el mando del Ejército de África. </a:t>
            </a:r>
          </a:p>
        </p:txBody>
      </p:sp>
    </p:spTree>
    <p:extLst>
      <p:ext uri="{BB962C8B-B14F-4D97-AF65-F5344CB8AC3E}">
        <p14:creationId xmlns:p14="http://schemas.microsoft.com/office/powerpoint/2010/main" val="44018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6438" y="460337"/>
            <a:ext cx="4346916" cy="5078313"/>
          </a:xfrm>
          <a:prstGeom prst="rect">
            <a:avLst/>
          </a:prstGeom>
        </p:spPr>
        <p:txBody>
          <a:bodyPr wrap="square">
            <a:spAutoFit/>
          </a:bodyPr>
          <a:lstStyle/>
          <a:p>
            <a:pPr algn="just">
              <a:lnSpc>
                <a:spcPct val="150000"/>
              </a:lnSpc>
            </a:pPr>
            <a:r>
              <a:rPr lang="es-ES" b="1" dirty="0">
                <a:latin typeface="Cambria" panose="02040503050406030204" pitchFamily="18" charset="0"/>
                <a:ea typeface="Cambria" panose="02040503050406030204" pitchFamily="18" charset="0"/>
              </a:rPr>
              <a:t>-La</a:t>
            </a:r>
            <a:r>
              <a:rPr lang="es-ES" dirty="0">
                <a:latin typeface="Cambria" panose="02040503050406030204" pitchFamily="18" charset="0"/>
                <a:ea typeface="Cambria" panose="02040503050406030204" pitchFamily="18" charset="0"/>
              </a:rPr>
              <a:t> </a:t>
            </a:r>
            <a:r>
              <a:rPr lang="es-ES" b="1" dirty="0">
                <a:latin typeface="Cambria" panose="02040503050406030204" pitchFamily="18" charset="0"/>
                <a:ea typeface="Cambria" panose="02040503050406030204" pitchFamily="18" charset="0"/>
              </a:rPr>
              <a:t>sublevación militar triunfó </a:t>
            </a:r>
            <a:r>
              <a:rPr lang="es-ES" dirty="0">
                <a:latin typeface="Cambria" panose="02040503050406030204" pitchFamily="18" charset="0"/>
                <a:ea typeface="Cambria" panose="02040503050406030204" pitchFamily="18" charset="0"/>
              </a:rPr>
              <a:t>en Galicia, Castilla y León, parte de Extremadura, Álava y Navarra, Canarias y Baleares, excepto en Menorca, en algunas ciudades de Andalucía (Sevilla, Córdoba, Granada) y en parte de Aragón. </a:t>
            </a: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endParaRPr lang="es-ES" b="1" dirty="0">
              <a:latin typeface="Cambria" panose="02040503050406030204" pitchFamily="18" charset="0"/>
              <a:ea typeface="Cambria" panose="02040503050406030204" pitchFamily="18" charset="0"/>
            </a:endParaRPr>
          </a:p>
          <a:p>
            <a:pPr algn="just">
              <a:lnSpc>
                <a:spcPct val="150000"/>
              </a:lnSpc>
            </a:pPr>
            <a:r>
              <a:rPr lang="es-ES" b="1" dirty="0">
                <a:latin typeface="Cambria" panose="02040503050406030204" pitchFamily="18" charset="0"/>
                <a:ea typeface="Cambria" panose="02040503050406030204" pitchFamily="18" charset="0"/>
              </a:rPr>
              <a:t>-Fracasó </a:t>
            </a:r>
            <a:r>
              <a:rPr lang="es-ES" dirty="0">
                <a:latin typeface="Cambria" panose="02040503050406030204" pitchFamily="18" charset="0"/>
                <a:ea typeface="Cambria" panose="02040503050406030204" pitchFamily="18" charset="0"/>
              </a:rPr>
              <a:t>en Madrid, Cataluña, Levante, Vizcaya, Guipúzcoa, Asturias, Centro, Sur y Sureste de España y parte de Andalucía y de Aragón. </a:t>
            </a:r>
            <a:endParaRPr lang="es-ES" dirty="0"/>
          </a:p>
        </p:txBody>
      </p:sp>
      <p:pic>
        <p:nvPicPr>
          <p:cNvPr id="11266" name="Picture 2" descr="http://joselc.wanadooadsl.net/image005.gif"/>
          <p:cNvPicPr>
            <a:picLocks noChangeAspect="1" noChangeArrowheads="1"/>
          </p:cNvPicPr>
          <p:nvPr/>
        </p:nvPicPr>
        <p:blipFill rotWithShape="1">
          <a:blip r:embed="rId2">
            <a:extLst>
              <a:ext uri="{28A0092B-C50C-407E-A947-70E740481C1C}">
                <a14:useLocalDpi xmlns:a14="http://schemas.microsoft.com/office/drawing/2010/main" val="0"/>
              </a:ext>
            </a:extLst>
          </a:blip>
          <a:srcRect l="6743"/>
          <a:stretch/>
        </p:blipFill>
        <p:spPr bwMode="auto">
          <a:xfrm>
            <a:off x="5247248" y="507466"/>
            <a:ext cx="6766561" cy="5059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582528" y="5580849"/>
            <a:ext cx="6096000" cy="307777"/>
          </a:xfrm>
          <a:prstGeom prst="rect">
            <a:avLst/>
          </a:prstGeom>
        </p:spPr>
        <p:txBody>
          <a:bodyPr>
            <a:spAutoFit/>
          </a:bodyPr>
          <a:lstStyle/>
          <a:p>
            <a:r>
              <a:rPr lang="es-ES" sz="1400" dirty="0">
                <a:latin typeface="Cambria" panose="02040503050406030204" pitchFamily="18" charset="0"/>
                <a:ea typeface="Cambria" panose="02040503050406030204" pitchFamily="18" charset="0"/>
              </a:rPr>
              <a:t> Situación de los dos bandos nada más comenzar la Guerra, en Julio de 1936. </a:t>
            </a:r>
          </a:p>
        </p:txBody>
      </p:sp>
    </p:spTree>
    <p:extLst>
      <p:ext uri="{BB962C8B-B14F-4D97-AF65-F5344CB8AC3E}">
        <p14:creationId xmlns:p14="http://schemas.microsoft.com/office/powerpoint/2010/main" val="228517321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3978</Words>
  <Application>Microsoft Office PowerPoint</Application>
  <PresentationFormat>Panorámica</PresentationFormat>
  <Paragraphs>220</Paragraphs>
  <Slides>46</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46</vt:i4>
      </vt:variant>
    </vt:vector>
  </HeadingPairs>
  <TitlesOfParts>
    <vt:vector size="51" baseType="lpstr">
      <vt:lpstr>Arial</vt:lpstr>
      <vt:lpstr>Calibri</vt:lpstr>
      <vt:lpstr>Calibri Light</vt:lpstr>
      <vt:lpstr>Cambria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Diego</cp:lastModifiedBy>
  <cp:revision>72</cp:revision>
  <dcterms:created xsi:type="dcterms:W3CDTF">2019-03-01T19:16:35Z</dcterms:created>
  <dcterms:modified xsi:type="dcterms:W3CDTF">2019-03-10T08:07:11Z</dcterms:modified>
</cp:coreProperties>
</file>