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5441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18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73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71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6029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07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083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813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874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5039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170F6D4-21EA-4ACB-8047-49DB57797ED5}" type="datetimeFigureOut">
              <a:rPr lang="es-ES" smtClean="0"/>
              <a:t>11/04/2019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60F2DEA-3261-49E8-8119-0A1E35EC41D9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027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5391" y="1422693"/>
            <a:ext cx="8361229" cy="2098226"/>
          </a:xfrm>
        </p:spPr>
        <p:txBody>
          <a:bodyPr/>
          <a:lstStyle/>
          <a:p>
            <a:r>
              <a:rPr lang="es-ES" sz="6000" dirty="0" smtClean="0">
                <a:latin typeface="Book Antiqua" panose="02040602050305030304" pitchFamily="18" charset="0"/>
              </a:rPr>
              <a:t>Guerra </a:t>
            </a:r>
            <a:r>
              <a:rPr lang="es-ES" sz="6000" dirty="0" err="1" smtClean="0">
                <a:latin typeface="Book Antiqua" panose="02040602050305030304" pitchFamily="18" charset="0"/>
              </a:rPr>
              <a:t>iran-irak</a:t>
            </a:r>
            <a:r>
              <a:rPr lang="es-ES" sz="6000" dirty="0" smtClean="0">
                <a:latin typeface="Book Antiqua" panose="02040602050305030304" pitchFamily="18" charset="0"/>
              </a:rPr>
              <a:t>.</a:t>
            </a:r>
            <a:endParaRPr lang="es-ES" sz="6000" dirty="0">
              <a:latin typeface="Book Antiqua" panose="0204060205030503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50168" y="3520919"/>
            <a:ext cx="6831673" cy="1086237"/>
          </a:xfrm>
        </p:spPr>
        <p:txBody>
          <a:bodyPr/>
          <a:lstStyle/>
          <a:p>
            <a:r>
              <a:rPr lang="es-ES" dirty="0" smtClean="0"/>
              <a:t>1980-1988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                                 Carmen Ríos García 1ºBI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3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02920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Avances tecnológicos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88721" y="1387929"/>
            <a:ext cx="5094514" cy="46935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Book Antiqua" panose="02040602050305030304" pitchFamily="18" charset="0"/>
              </a:rPr>
              <a:t>Armas de tierra</a:t>
            </a:r>
            <a:r>
              <a:rPr lang="es-ES" b="1" dirty="0"/>
              <a:t>.</a:t>
            </a: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Irak.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Armas químicas: gas mostaza y gas sarín.    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Operación Al-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Anfal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Halabja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Armas de origen soviético.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Fusiles alemanes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Heckler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Koch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Fusiles chinos Tipo 56.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Máscaras y trajes anti-gas.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3849585" y="2351315"/>
            <a:ext cx="13063" cy="52251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6523511" y="1391195"/>
            <a:ext cx="4984865" cy="47243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Book Antiqua" panose="02040602050305030304" pitchFamily="18" charset="0"/>
              </a:rPr>
              <a:t>Aviación.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Irak.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Sexta fuerza aérea más potente.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Aviones soviéticos y franceses.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1980-1990: IQAF         332 a 950.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17000 misiles tierra aire.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10000 piezas artillería antiaérea.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Rádar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F-14 con misiles Phoenix.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Boeing 707.</a:t>
            </a:r>
          </a:p>
          <a:p>
            <a:endParaRPr lang="es-ES" sz="2000" dirty="0">
              <a:latin typeface="Book Antiqua" panose="02040602050305030304" pitchFamily="18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9144000" y="3057533"/>
            <a:ext cx="378823" cy="0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07869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Escenarios bélicos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789612" y="1593669"/>
            <a:ext cx="3918857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Aire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Comienzo.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Ataques iraníes a Irak.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Bases.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/>
              <a:t>Estructuras de comunicación.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655526" y="1593669"/>
            <a:ext cx="4460965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Tierra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Más habitual.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Trincheras, armas, tanques, granadas…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655526" y="3040219"/>
            <a:ext cx="4460965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Agua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Poca importancia.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Islas iraquíes.</a:t>
            </a:r>
            <a:endParaRPr lang="es-ES" dirty="0"/>
          </a:p>
        </p:txBody>
      </p:sp>
      <p:pic>
        <p:nvPicPr>
          <p:cNvPr id="1026" name="Picture 2" descr="Resultado de imagen de guerra iran ir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08" y="3922956"/>
            <a:ext cx="3442063" cy="24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16356" b="16963"/>
          <a:stretch/>
        </p:blipFill>
        <p:spPr>
          <a:xfrm>
            <a:off x="6655526" y="4624250"/>
            <a:ext cx="3699234" cy="1619796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753868" y="6227639"/>
            <a:ext cx="120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MIG 21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59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254725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Movilización de recursos humanos y económicos</a:t>
            </a:r>
            <a:endParaRPr lang="es-ES" dirty="0">
              <a:latin typeface="Book Antiqua" panose="0204060205030503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201423"/>
              </p:ext>
            </p:extLst>
          </p:nvPr>
        </p:nvGraphicFramePr>
        <p:xfrm>
          <a:off x="862151" y="1606731"/>
          <a:ext cx="10959735" cy="3671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5396">
                  <a:extLst>
                    <a:ext uri="{9D8B030D-6E8A-4147-A177-3AD203B41FA5}">
                      <a16:colId xmlns:a16="http://schemas.microsoft.com/office/drawing/2014/main" val="1078008150"/>
                    </a:ext>
                  </a:extLst>
                </a:gridCol>
                <a:gridCol w="2247440">
                  <a:extLst>
                    <a:ext uri="{9D8B030D-6E8A-4147-A177-3AD203B41FA5}">
                      <a16:colId xmlns:a16="http://schemas.microsoft.com/office/drawing/2014/main" val="2004177193"/>
                    </a:ext>
                  </a:extLst>
                </a:gridCol>
                <a:gridCol w="2645454">
                  <a:extLst>
                    <a:ext uri="{9D8B030D-6E8A-4147-A177-3AD203B41FA5}">
                      <a16:colId xmlns:a16="http://schemas.microsoft.com/office/drawing/2014/main" val="1442955988"/>
                    </a:ext>
                  </a:extLst>
                </a:gridCol>
                <a:gridCol w="2032960">
                  <a:extLst>
                    <a:ext uri="{9D8B030D-6E8A-4147-A177-3AD203B41FA5}">
                      <a16:colId xmlns:a16="http://schemas.microsoft.com/office/drawing/2014/main" val="438199093"/>
                    </a:ext>
                  </a:extLst>
                </a:gridCol>
                <a:gridCol w="2658485">
                  <a:extLst>
                    <a:ext uri="{9D8B030D-6E8A-4147-A177-3AD203B41FA5}">
                      <a16:colId xmlns:a16="http://schemas.microsoft.com/office/drawing/2014/main" val="2689602940"/>
                    </a:ext>
                  </a:extLst>
                </a:gridCol>
              </a:tblGrid>
              <a:tr h="1093531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sz="2400" dirty="0" smtClean="0">
                          <a:latin typeface="Book Antiqua" panose="02040602050305030304" pitchFamily="18" charset="0"/>
                        </a:rPr>
                        <a:t>Soldados</a:t>
                      </a:r>
                      <a:endParaRPr lang="es-E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 smtClean="0">
                        <a:latin typeface="+mn-lt"/>
                      </a:endParaRPr>
                    </a:p>
                    <a:p>
                      <a:pPr algn="ctr"/>
                      <a:r>
                        <a:rPr lang="es-ES" sz="2400" dirty="0" smtClean="0">
                          <a:latin typeface="Book Antiqua" panose="02040602050305030304" pitchFamily="18" charset="0"/>
                        </a:rPr>
                        <a:t>Vehículos</a:t>
                      </a:r>
                      <a:r>
                        <a:rPr lang="es-ES" sz="2400" baseline="0" dirty="0" smtClean="0">
                          <a:latin typeface="Book Antiqua" panose="02040602050305030304" pitchFamily="18" charset="0"/>
                        </a:rPr>
                        <a:t> terrestres</a:t>
                      </a:r>
                      <a:endParaRPr lang="es-ES" sz="2400" dirty="0" smtClean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s-ES" sz="2400" dirty="0" smtClean="0">
                          <a:latin typeface="Book Antiqua" panose="02040602050305030304" pitchFamily="18" charset="0"/>
                        </a:rPr>
                        <a:t>Piezas</a:t>
                      </a:r>
                      <a:r>
                        <a:rPr lang="es-ES" sz="2400" baseline="0" dirty="0" smtClean="0">
                          <a:latin typeface="Book Antiqua" panose="02040602050305030304" pitchFamily="18" charset="0"/>
                        </a:rPr>
                        <a:t> de artillería</a:t>
                      </a:r>
                      <a:endParaRPr lang="es-E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>
                        <a:latin typeface="Book Antiqua" panose="02040602050305030304" pitchFamily="18" charset="0"/>
                      </a:endParaRPr>
                    </a:p>
                    <a:p>
                      <a:pPr algn="ctr"/>
                      <a:r>
                        <a:rPr lang="es-ES" sz="2400" dirty="0" smtClean="0">
                          <a:latin typeface="Book Antiqua" panose="02040602050305030304" pitchFamily="18" charset="0"/>
                        </a:rPr>
                        <a:t>Aviación</a:t>
                      </a:r>
                      <a:endParaRPr lang="es-ES" sz="2400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947052"/>
                  </a:ext>
                </a:extLst>
              </a:tr>
              <a:tr h="1227909"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sz="2400" b="1" dirty="0" smtClean="0">
                          <a:latin typeface="Book Antiqua" panose="02040602050305030304" pitchFamily="18" charset="0"/>
                        </a:rPr>
                        <a:t>Irán</a:t>
                      </a:r>
                      <a:endParaRPr lang="es-ES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700.000</a:t>
                      </a:r>
                      <a:r>
                        <a:rPr lang="es-ES" baseline="0" dirty="0" smtClean="0"/>
                        <a:t>–1.000.000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1.000</a:t>
                      </a:r>
                      <a:r>
                        <a:rPr lang="es-ES" baseline="0" dirty="0" smtClean="0"/>
                        <a:t> vehículos armados</a:t>
                      </a:r>
                    </a:p>
                    <a:p>
                      <a:pPr algn="ctr"/>
                      <a:r>
                        <a:rPr lang="es-ES" baseline="0" dirty="0" smtClean="0"/>
                        <a:t>900 tanques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3.000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65 aeronaves</a:t>
                      </a:r>
                    </a:p>
                    <a:p>
                      <a:pPr algn="ctr"/>
                      <a:r>
                        <a:rPr lang="es-ES" dirty="0" smtClean="0"/>
                        <a:t>750</a:t>
                      </a:r>
                      <a:r>
                        <a:rPr lang="es-ES" baseline="0" dirty="0" smtClean="0"/>
                        <a:t> helicópteros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731351"/>
                  </a:ext>
                </a:extLst>
              </a:tr>
              <a:tr h="1254398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pPr algn="ctr"/>
                      <a:r>
                        <a:rPr lang="es-ES" sz="2400" b="1" dirty="0" smtClean="0">
                          <a:latin typeface="Book Antiqua" panose="02040602050305030304" pitchFamily="18" charset="0"/>
                        </a:rPr>
                        <a:t>Irak</a:t>
                      </a:r>
                      <a:endParaRPr lang="es-ES" sz="2400" b="1" dirty="0">
                        <a:latin typeface="Book Antiqua" panose="0204060205030503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800.000-1.000.000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4.000 vehículos</a:t>
                      </a:r>
                      <a:r>
                        <a:rPr lang="es-ES" baseline="0" dirty="0" smtClean="0"/>
                        <a:t> armados</a:t>
                      </a:r>
                    </a:p>
                    <a:p>
                      <a:pPr algn="ctr"/>
                      <a:r>
                        <a:rPr lang="es-ES" baseline="0" dirty="0" smtClean="0"/>
                        <a:t>5.000 tanques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7.300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dirty="0" smtClean="0"/>
                    </a:p>
                    <a:p>
                      <a:pPr algn="ctr"/>
                      <a:r>
                        <a:rPr lang="es-ES" dirty="0" smtClean="0"/>
                        <a:t>500 aeronaves</a:t>
                      </a:r>
                    </a:p>
                    <a:p>
                      <a:pPr algn="ctr"/>
                      <a:r>
                        <a:rPr lang="es-ES" dirty="0" smtClean="0"/>
                        <a:t>100</a:t>
                      </a:r>
                      <a:r>
                        <a:rPr lang="es-ES" baseline="0" dirty="0" smtClean="0"/>
                        <a:t> helicópteros</a:t>
                      </a:r>
                      <a:endParaRPr lang="es-E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187916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233752" y="5429435"/>
            <a:ext cx="6309358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 económico total: 500 mil millones de dólares</a:t>
            </a: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72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24543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Influencia y participación de potencias extranjeras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063931"/>
            <a:ext cx="4650377" cy="31089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dirty="0" smtClean="0">
                <a:latin typeface="Book Antiqua" panose="02040602050305030304" pitchFamily="18" charset="0"/>
              </a:rPr>
              <a:t>Irak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Francia, URSS: armamento.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Arabia Saudí, Kuwait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EE.UU: piezas ilegales para aviación</a:t>
            </a: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926080" y="2952206"/>
            <a:ext cx="2" cy="31350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201091" y="3265714"/>
            <a:ext cx="144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suspende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6492240" y="2116169"/>
            <a:ext cx="4023360" cy="13342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000" b="1" dirty="0" smtClean="0">
                <a:latin typeface="Book Antiqua" panose="02040602050305030304" pitchFamily="18" charset="0"/>
              </a:rPr>
              <a:t>Irán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Libia y Siria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EE.UU: Caso </a:t>
            </a:r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Irangate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0" y="3618411"/>
            <a:ext cx="4872445" cy="288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60566"/>
            <a:ext cx="9601200" cy="999309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Consecuencias de la guerra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495006"/>
            <a:ext cx="9601200" cy="4025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Pacificación.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Cambios territoriales,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Repercusiones políticas.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económico, social y demográfico.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Papel de la mujer.</a:t>
            </a:r>
          </a:p>
        </p:txBody>
      </p:sp>
    </p:spTree>
    <p:extLst>
      <p:ext uri="{BB962C8B-B14F-4D97-AF65-F5344CB8AC3E}">
        <p14:creationId xmlns:p14="http://schemas.microsoft.com/office/powerpoint/2010/main" val="35544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24543"/>
            <a:ext cx="9601200" cy="803366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Pacificación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110344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1988: Resolución 598 de la ONU.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Alto el fuego.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Retirada tropas a fronteras reconocidas internacionalmente.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Petición de liberar a prisioneros de guerra.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Solución justa.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Paz: 20/08/1988.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Fracaso: Sin vencedor, sin cambios territoriales.</a:t>
            </a:r>
          </a:p>
          <a:p>
            <a:pPr marL="0" indent="0">
              <a:buNone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endParaRPr lang="es-ES" sz="1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0352" lvl="1" indent="0">
              <a:buNone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22195"/>
          <a:stretch/>
        </p:blipFill>
        <p:spPr>
          <a:xfrm>
            <a:off x="2844165" y="3749040"/>
            <a:ext cx="7044418" cy="29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89857"/>
            <a:ext cx="9601200" cy="986246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Repercusiones políticas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122317"/>
            <a:ext cx="96012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Saddam se refuerza en el poder.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consideran vencedores.             Manos de la Victoria.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1990: Invasión de Kuwait            Primera Guerra del Golfo Pérsico.  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EE.UU           Guerra de Irak (2003)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sz="1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Consolidación revolución chiita.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911634" y="2312126"/>
            <a:ext cx="535577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3017521" y="2671353"/>
            <a:ext cx="509451" cy="13063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t="27531"/>
          <a:stretch/>
        </p:blipFill>
        <p:spPr>
          <a:xfrm>
            <a:off x="3017521" y="3702937"/>
            <a:ext cx="5438025" cy="2813794"/>
          </a:xfrm>
          <a:prstGeom prst="rect">
            <a:avLst/>
          </a:prstGeom>
        </p:spPr>
      </p:pic>
      <p:cxnSp>
        <p:nvCxnSpPr>
          <p:cNvPr id="15" name="Conector recto de flecha 14"/>
          <p:cNvCxnSpPr/>
          <p:nvPr/>
        </p:nvCxnSpPr>
        <p:spPr>
          <a:xfrm flipV="1">
            <a:off x="5055326" y="1988005"/>
            <a:ext cx="548640" cy="10612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8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93544" y="300352"/>
            <a:ext cx="3696788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Cambios territoriales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objetivo.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hubo.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993544" y="1700272"/>
            <a:ext cx="3696788" cy="24468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Book Antiqua" panose="02040602050305030304" pitchFamily="18" charset="0"/>
              </a:rPr>
              <a:t>Impacto económico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Devastador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 petrolera.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Deuda 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rak: 123 mil millones.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Irán: menor deuda.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Total: 500.000 mil millones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93544" y="4315910"/>
            <a:ext cx="3696788" cy="23391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Impacto social y demográfico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 en la población civil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Muertos: 600.000 iraníes.</a:t>
            </a:r>
          </a:p>
          <a:p>
            <a:pPr>
              <a:lnSpc>
                <a:spcPct val="150000"/>
              </a:lnSpc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400.000 iraquíes.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Heridos: 2 millones.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 de desaparecidos.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39" y="2923684"/>
            <a:ext cx="5231402" cy="34828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778" y="300352"/>
            <a:ext cx="4195940" cy="27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1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6103" y="162463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Papel de la mujer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7096" y="1126671"/>
            <a:ext cx="5016137" cy="151202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 </a:t>
            </a:r>
            <a:r>
              <a:rPr lang="es-ES" b="1" dirty="0" smtClean="0">
                <a:latin typeface="Book Antiqua" panose="02040602050305030304" pitchFamily="18" charset="0"/>
              </a:rPr>
              <a:t>Irak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1991: Situación privilegiada.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empeorado</a:t>
            </a: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09806" y="1126671"/>
            <a:ext cx="4467497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Book Antiqua" panose="02040602050305030304" pitchFamily="18" charset="0"/>
              </a:rPr>
              <a:t>Irán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1979: Eliminación de la Ley de protección familiar.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Niños arrebatados de sus madres viudas.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6" y="3016734"/>
            <a:ext cx="5064033" cy="33776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587" y="3580807"/>
            <a:ext cx="4259716" cy="281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24543"/>
            <a:ext cx="9601200" cy="933994"/>
          </a:xfrm>
        </p:spPr>
        <p:txBody>
          <a:bodyPr/>
          <a:lstStyle/>
          <a:p>
            <a:r>
              <a:rPr lang="es-ES" dirty="0" smtClean="0">
                <a:latin typeface="Book Antiqua" panose="02040602050305030304" pitchFamily="18" charset="0"/>
              </a:rPr>
              <a:t>Contenidos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358537"/>
            <a:ext cx="9601200" cy="496388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Contexto.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Causas de la guerra.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A corto plazo, a largo plazo, inmediatas…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Temáticas.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Estrategias bélicas y su impacto en el resultado.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Desarrollo bélico, tipo de guerra, estrategia, táctica.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Avances tecnológicos, escenarios bélicos, movilización de recursos.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Influencia de potencias extranjeras.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dirty="0" smtClean="0"/>
              <a:t>Consecuencias.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Pacificación, cambios territoriales.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Repercusiones políticas, impacto económico.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s-ES" dirty="0" smtClean="0"/>
              <a:t>Impacto social y demográfico, papel de la mujer.                          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s-ES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9427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7725" y="173040"/>
            <a:ext cx="9601200" cy="656353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Contexto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9490" y="940526"/>
            <a:ext cx="5368835" cy="5329645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b="1" dirty="0" smtClean="0">
                <a:latin typeface="Book Antiqua" panose="02040602050305030304" pitchFamily="18" charset="0"/>
              </a:rPr>
              <a:t>                       </a:t>
            </a:r>
            <a:r>
              <a:rPr lang="es-E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</a:rPr>
              <a:t>IRAK.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IGM, dominio británico, monarquía.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Revolución 14/07/1958. República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Revolución 17/07/1968.          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1979: Saddam Hussein.</a:t>
            </a:r>
            <a:endParaRPr lang="es-ES" sz="1800" dirty="0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3740588" y="2468496"/>
            <a:ext cx="378823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003765" y="2145330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Partido </a:t>
            </a: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Baaz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Árabe Socialista.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19" y="3701853"/>
            <a:ext cx="3171825" cy="2380650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6198325" y="940526"/>
            <a:ext cx="5336260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                  IRÁN.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Revolución Iraní 1979.           República Islámica.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Relaciones con Occidente.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Jomeini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50" y="2710241"/>
            <a:ext cx="4607731" cy="2879832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4"/>
          <a:srcRect l="19388" r="9799"/>
          <a:stretch/>
        </p:blipFill>
        <p:spPr>
          <a:xfrm>
            <a:off x="9450875" y="4611189"/>
            <a:ext cx="2645212" cy="2103024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8948057" y="1632857"/>
            <a:ext cx="502818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Conector recto de flecha 4"/>
          <p:cNvCxnSpPr/>
          <p:nvPr/>
        </p:nvCxnSpPr>
        <p:spPr>
          <a:xfrm>
            <a:off x="9744891" y="2050869"/>
            <a:ext cx="418012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0162903" y="1781455"/>
            <a:ext cx="152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Crisis de los rehenes.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1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0576" y="255494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Causas de la guerra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41294" y="998444"/>
            <a:ext cx="3913095" cy="20943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400" dirty="0" smtClean="0">
                <a:latin typeface="Book Antiqua" panose="02040602050305030304" pitchFamily="18" charset="0"/>
              </a:rPr>
              <a:t>A largo plazo: religiosas.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/>
              <a:t>Población chiita de Irak (60%) pero gobiernan los sunnitas.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/>
              <a:t>Propaganda religiosa de </a:t>
            </a:r>
            <a:r>
              <a:rPr lang="es-ES" sz="1800" dirty="0" err="1" smtClean="0"/>
              <a:t>Jomeini</a:t>
            </a:r>
            <a:r>
              <a:rPr lang="es-ES" sz="1800" dirty="0" smtClean="0"/>
              <a:t> (religión </a:t>
            </a:r>
            <a:r>
              <a:rPr lang="es-ES" sz="1800" dirty="0" err="1" smtClean="0"/>
              <a:t>chiíta</a:t>
            </a:r>
            <a:r>
              <a:rPr lang="es-ES" sz="1800" dirty="0" smtClean="0"/>
              <a:t>).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723595" y="1987502"/>
            <a:ext cx="13447" cy="25549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465509" y="2736515"/>
            <a:ext cx="286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Temor de Saddam Hussein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41295" y="3291840"/>
            <a:ext cx="8686031" cy="337015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Book Antiqua" panose="02040602050305030304" pitchFamily="18" charset="0"/>
              </a:rPr>
              <a:t>A corto plazo: territoriales.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Río </a:t>
            </a:r>
            <a:r>
              <a:rPr lang="es-ES" dirty="0" err="1" smtClean="0"/>
              <a:t>Shatt</a:t>
            </a:r>
            <a:r>
              <a:rPr lang="es-ES" dirty="0" smtClean="0"/>
              <a:t> Al-</a:t>
            </a:r>
            <a:r>
              <a:rPr lang="es-ES" dirty="0" err="1" smtClean="0"/>
              <a:t>Arab</a:t>
            </a:r>
            <a:r>
              <a:rPr lang="es-ES" dirty="0" smtClean="0"/>
              <a:t>: Origen.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Islas del Golfo Pérsico.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1971: ocupación Iraní.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s-ES" dirty="0" smtClean="0"/>
              <a:t>1975: Tratado de Argel.</a:t>
            </a:r>
          </a:p>
          <a:p>
            <a:pPr lvl="1">
              <a:lnSpc>
                <a:spcPct val="150000"/>
              </a:lnSpc>
            </a:pPr>
            <a:endParaRPr lang="es-ES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s-ES" dirty="0" smtClean="0"/>
          </a:p>
          <a:p>
            <a:pPr lvl="1">
              <a:lnSpc>
                <a:spcPct val="150000"/>
              </a:lnSpc>
            </a:pPr>
            <a:endParaRPr lang="es-ES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3931" t="3742" r="8332" b="7217"/>
          <a:stretch/>
        </p:blipFill>
        <p:spPr>
          <a:xfrm>
            <a:off x="5984961" y="3606325"/>
            <a:ext cx="3151354" cy="2957696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167031" y="1002863"/>
            <a:ext cx="6393598" cy="25391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>
                <a:latin typeface="Book Antiqua" panose="02040602050305030304" pitchFamily="18" charset="0"/>
              </a:rPr>
              <a:t>Causas inmediatas.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/>
              <a:t>Tratado de Argel.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Revolución Islámica de 1979.</a:t>
            </a:r>
            <a:endParaRPr lang="es-ES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err="1" smtClean="0"/>
              <a:t>Shatt</a:t>
            </a:r>
            <a:r>
              <a:rPr lang="es-ES" dirty="0" smtClean="0"/>
              <a:t> Al-</a:t>
            </a:r>
            <a:r>
              <a:rPr lang="es-ES" dirty="0" err="1" smtClean="0"/>
              <a:t>Arab</a:t>
            </a:r>
            <a:r>
              <a:rPr lang="es-ES" dirty="0" smtClean="0"/>
              <a:t> y Juzestán: ambiciones</a:t>
            </a:r>
          </a:p>
          <a:p>
            <a:pPr>
              <a:lnSpc>
                <a:spcPct val="150000"/>
              </a:lnSpc>
            </a:pPr>
            <a:r>
              <a:rPr lang="es-ES" dirty="0" smtClean="0"/>
              <a:t> territoriales de Irak para ampliar su salida al golfo Pérsico.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S" dirty="0" smtClean="0"/>
              <a:t>20/09/1980: Irak invade Irán.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524" t="9084" r="7165" b="6097"/>
          <a:stretch/>
        </p:blipFill>
        <p:spPr>
          <a:xfrm>
            <a:off x="9767843" y="1144632"/>
            <a:ext cx="1792786" cy="1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2594" y="6858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latin typeface="Book Antiqua" panose="02040602050305030304" pitchFamily="18" charset="0"/>
              </a:rPr>
              <a:t>Estrategias bélicas y su impacto en los resultados</a:t>
            </a:r>
            <a:endParaRPr lang="es-ES" sz="4000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2412" y="2037805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bélico.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Tipo de guerra.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Táctica.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Avances tecnológicos.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Escenarios bélicos.</a:t>
            </a: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Magnitud de la movilización de recursos humanos y económicos.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Influencia y participación de influencias extranjeras.</a:t>
            </a: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04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33549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Desarrollo bélico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8679" y="1528355"/>
            <a:ext cx="10234749" cy="482019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20/07/1980: Irak invade Irán.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Respuesta de Irán.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de Irak: </a:t>
            </a:r>
            <a:r>
              <a:rPr lang="es-E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Abadam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Jorramshar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Irán.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05/1981: Ofensivas iraníes, ataques suicidas.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Irak: mala situación económica, trincheras.</a:t>
            </a:r>
          </a:p>
          <a:p>
            <a:pPr marL="0" indent="0">
              <a:buNone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Apoyo URSS y Francia.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1986: Escándalo de </a:t>
            </a:r>
            <a:r>
              <a:rPr lang="es-E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Irangate</a:t>
            </a: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Península de </a:t>
            </a:r>
            <a:r>
              <a:rPr lang="es-E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</a:t>
            </a: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1988: Fin.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5016137" y="2547257"/>
            <a:ext cx="378822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413463" y="2362591"/>
            <a:ext cx="9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24/10.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235" y="1990453"/>
            <a:ext cx="5323114" cy="39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1011" y="406769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Tipo de guerra</a:t>
            </a:r>
            <a:endParaRPr lang="es-ES" dirty="0">
              <a:latin typeface="Book Antiqua" panose="02040602050305030304" pitchFamily="18" charset="0"/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971109" y="1203256"/>
            <a:ext cx="1972491" cy="1045029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943600" y="1216359"/>
            <a:ext cx="2168434" cy="1045029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462348" y="2368603"/>
            <a:ext cx="24950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total</a:t>
            </a:r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380514" y="2362378"/>
            <a:ext cx="292608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localizada.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31222"/>
          <a:stretch/>
        </p:blipFill>
        <p:spPr>
          <a:xfrm>
            <a:off x="5754656" y="3718204"/>
            <a:ext cx="3251715" cy="267424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48" y="3426429"/>
            <a:ext cx="3309070" cy="2206047"/>
          </a:xfrm>
          <a:prstGeom prst="rect">
            <a:avLst/>
          </a:prstGeom>
        </p:spPr>
      </p:pic>
      <p:pic>
        <p:nvPicPr>
          <p:cNvPr id="1028" name="Picture 4" descr="http://upload.wikimedia.org/wikipedia/commons/thumb/0/0c/Children_In_iraq-iran_war3.jpg/160px-Children_In_iraq-iran_war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56" y="3983944"/>
            <a:ext cx="1952898" cy="259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253" y="3426429"/>
            <a:ext cx="2494958" cy="17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4257" y="517428"/>
            <a:ext cx="9601200" cy="751114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Estrategia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04257" y="1571294"/>
            <a:ext cx="10241280" cy="44413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relámpago.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de posiciones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de desgaste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de los petroleros.</a:t>
            </a:r>
            <a:endParaRPr lang="es-ES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036423" y="2168434"/>
            <a:ext cx="522514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4558937" y="1983768"/>
            <a:ext cx="1476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Trincheras</a:t>
            </a:r>
            <a:r>
              <a:rPr lang="es-ES" dirty="0" smtClean="0">
                <a:solidFill>
                  <a:schemeClr val="tx2"/>
                </a:solidFill>
              </a:rPr>
              <a:t>.</a:t>
            </a:r>
            <a:endParaRPr lang="es-ES" dirty="0">
              <a:solidFill>
                <a:schemeClr val="tx2"/>
              </a:solidFill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3931920" y="2586446"/>
            <a:ext cx="627017" cy="0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558937" y="2401780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Guerra de las ciudades.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96" y="3836978"/>
            <a:ext cx="4643786" cy="267074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b="10818"/>
          <a:stretch/>
        </p:blipFill>
        <p:spPr>
          <a:xfrm>
            <a:off x="1404257" y="3479739"/>
            <a:ext cx="4494404" cy="279043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619" y="1045029"/>
            <a:ext cx="3360537" cy="262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36243"/>
            <a:ext cx="9601200" cy="1485900"/>
          </a:xfrm>
        </p:spPr>
        <p:txBody>
          <a:bodyPr/>
          <a:lstStyle/>
          <a:p>
            <a:pPr algn="ctr"/>
            <a:r>
              <a:rPr lang="es-ES" dirty="0" smtClean="0">
                <a:latin typeface="Book Antiqua" panose="02040602050305030304" pitchFamily="18" charset="0"/>
              </a:rPr>
              <a:t>Tácticas</a:t>
            </a:r>
            <a:endParaRPr lang="es-ES" dirty="0"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1763486"/>
            <a:ext cx="9601200" cy="3581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 flipH="1">
            <a:off x="3958046" y="1226820"/>
            <a:ext cx="2214154" cy="975092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6172199" y="1226820"/>
            <a:ext cx="1988823" cy="975092"/>
          </a:xfrm>
          <a:prstGeom prst="straightConnector1">
            <a:avLst/>
          </a:prstGeom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969224" y="2201912"/>
            <a:ext cx="3533503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Táctica de desbordamiento.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09013" y="2204339"/>
            <a:ext cx="3600451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Irán: Envío de jóvenes suicidas a campos minados para que las explotaran.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61" y="3429155"/>
            <a:ext cx="4938849" cy="2951956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345408" y="4249133"/>
            <a:ext cx="347063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Hoshyar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 Abdul. 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cazador de minas”</a:t>
            </a:r>
          </a:p>
          <a:p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Luchó en el conflicto y perdió ambas piernas.</a:t>
            </a:r>
          </a:p>
        </p:txBody>
      </p:sp>
    </p:spTree>
    <p:extLst>
      <p:ext uri="{BB962C8B-B14F-4D97-AF65-F5344CB8AC3E}">
        <p14:creationId xmlns:p14="http://schemas.microsoft.com/office/powerpoint/2010/main" val="36265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Recorte</Template>
  <TotalTime>3146</TotalTime>
  <Words>820</Words>
  <Application>Microsoft Office PowerPoint</Application>
  <PresentationFormat>Panorámica</PresentationFormat>
  <Paragraphs>217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Book Antiqua</vt:lpstr>
      <vt:lpstr>Franklin Gothic Book</vt:lpstr>
      <vt:lpstr>Wingdings</vt:lpstr>
      <vt:lpstr>Crop</vt:lpstr>
      <vt:lpstr>Guerra iran-irak.</vt:lpstr>
      <vt:lpstr>Contenidos</vt:lpstr>
      <vt:lpstr>Contexto</vt:lpstr>
      <vt:lpstr>Causas de la guerra</vt:lpstr>
      <vt:lpstr>Estrategias bélicas y su impacto en los resultados</vt:lpstr>
      <vt:lpstr>Desarrollo bélico</vt:lpstr>
      <vt:lpstr>Tipo de guerra</vt:lpstr>
      <vt:lpstr>Estrategia</vt:lpstr>
      <vt:lpstr>Tácticas</vt:lpstr>
      <vt:lpstr>Avances tecnológicos</vt:lpstr>
      <vt:lpstr>Escenarios bélicos</vt:lpstr>
      <vt:lpstr>Movilización de recursos humanos y económicos</vt:lpstr>
      <vt:lpstr>Influencia y participación de potencias extranjeras</vt:lpstr>
      <vt:lpstr>Consecuencias de la guerra</vt:lpstr>
      <vt:lpstr>Pacificación</vt:lpstr>
      <vt:lpstr>Repercusiones políticas.</vt:lpstr>
      <vt:lpstr>Presentación de PowerPoint</vt:lpstr>
      <vt:lpstr>Papel de la mujer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Guerra iran-irak.</dc:title>
  <dc:creator>Carmen Rios Garcia</dc:creator>
  <cp:lastModifiedBy>Diego</cp:lastModifiedBy>
  <cp:revision>51</cp:revision>
  <dcterms:created xsi:type="dcterms:W3CDTF">2019-03-24T18:05:29Z</dcterms:created>
  <dcterms:modified xsi:type="dcterms:W3CDTF">2019-04-11T18:52:28Z</dcterms:modified>
</cp:coreProperties>
</file>